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DC868-6125-4A84-AB6D-63825646BA3C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A3E4-6DD0-4FDA-825B-5B920251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3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8:notes"/>
          <p:cNvSpPr txBox="1">
            <a:spLocks noGrp="1"/>
          </p:cNvSpPr>
          <p:nvPr>
            <p:ph type="body" idx="1"/>
          </p:nvPr>
        </p:nvSpPr>
        <p:spPr>
          <a:xfrm>
            <a:off x="679750" y="4715125"/>
            <a:ext cx="5438125" cy="44669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7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97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7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89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12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3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50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1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9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55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184B6-B55D-46A9-B441-15628501D916}" type="datetimeFigureOut">
              <a:rPr lang="en-GB" smtClean="0"/>
              <a:t>11/10/2021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3DFC7-1A23-4AB5-9CC6-3D388B49174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" y="3424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4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/>
          <p:nvPr/>
        </p:nvSpPr>
        <p:spPr>
          <a:xfrm>
            <a:off x="9981601" y="3406261"/>
            <a:ext cx="1766702" cy="654720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Prefects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9981601" y="910085"/>
            <a:ext cx="1738962" cy="1134161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Boy &amp; Head Girl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1948721" y="131913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0" name="Google Shape;120;p3"/>
          <p:cNvGrpSpPr/>
          <p:nvPr/>
        </p:nvGrpSpPr>
        <p:grpSpPr>
          <a:xfrm>
            <a:off x="2335176" y="2616630"/>
            <a:ext cx="1773637" cy="1444351"/>
            <a:chOff x="4544622" y="5062486"/>
            <a:chExt cx="1773637" cy="1669942"/>
          </a:xfrm>
        </p:grpSpPr>
        <p:sp>
          <p:nvSpPr>
            <p:cNvPr id="121" name="Google Shape;121;p3"/>
            <p:cNvSpPr/>
            <p:nvPr/>
          </p:nvSpPr>
          <p:spPr>
            <a:xfrm>
              <a:off x="4865544" y="5087768"/>
              <a:ext cx="1135183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Pastoral 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Committee</a:t>
              </a:r>
              <a:endParaRPr sz="2400" b="0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4825578" y="5993315"/>
              <a:ext cx="1205929" cy="5539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 x Representatives from each Year Council (7-10)</a:t>
              </a:r>
              <a:endParaRPr dirty="0"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4544622" y="5062486"/>
              <a:ext cx="1773637" cy="1669942"/>
            </a:xfrm>
            <a:prstGeom prst="frame">
              <a:avLst>
                <a:gd name="adj1" fmla="val 848"/>
              </a:avLst>
            </a:prstGeom>
            <a:solidFill>
              <a:srgbClr val="990033"/>
            </a:solidFill>
            <a:ln w="12700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5" name="Google Shape;125;p3"/>
          <p:cNvGrpSpPr/>
          <p:nvPr/>
        </p:nvGrpSpPr>
        <p:grpSpPr>
          <a:xfrm>
            <a:off x="4298685" y="2624851"/>
            <a:ext cx="1773637" cy="1436130"/>
            <a:chOff x="6883946" y="5024919"/>
            <a:chExt cx="1773637" cy="1669942"/>
          </a:xfrm>
        </p:grpSpPr>
        <p:sp>
          <p:nvSpPr>
            <p:cNvPr id="126" name="Google Shape;126;p3"/>
            <p:cNvSpPr/>
            <p:nvPr/>
          </p:nvSpPr>
          <p:spPr>
            <a:xfrm>
              <a:off x="7272800" y="5050201"/>
              <a:ext cx="999313" cy="5231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Learning</a:t>
              </a:r>
              <a:endParaRPr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 b="0" cap="none" dirty="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Committee</a:t>
              </a:r>
              <a:endParaRPr sz="2400" b="0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3"/>
            <p:cNvSpPr txBox="1"/>
            <p:nvPr/>
          </p:nvSpPr>
          <p:spPr>
            <a:xfrm>
              <a:off x="7147238" y="5933548"/>
              <a:ext cx="1247052" cy="553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 x Representatives from each Year Council (7-10)</a:t>
              </a:r>
              <a:endParaRPr dirty="0"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6883946" y="5024919"/>
              <a:ext cx="1773637" cy="1669942"/>
            </a:xfrm>
            <a:prstGeom prst="frame">
              <a:avLst>
                <a:gd name="adj1" fmla="val 848"/>
              </a:avLst>
            </a:prstGeom>
            <a:solidFill>
              <a:srgbClr val="990033"/>
            </a:solidFill>
            <a:ln w="12700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3"/>
          <p:cNvGrpSpPr/>
          <p:nvPr/>
        </p:nvGrpSpPr>
        <p:grpSpPr>
          <a:xfrm>
            <a:off x="370907" y="2612698"/>
            <a:ext cx="1773637" cy="1450811"/>
            <a:chOff x="1654486" y="5062486"/>
            <a:chExt cx="1773637" cy="1669942"/>
          </a:xfrm>
        </p:grpSpPr>
        <p:sp>
          <p:nvSpPr>
            <p:cNvPr id="131" name="Google Shape;131;p3"/>
            <p:cNvSpPr/>
            <p:nvPr/>
          </p:nvSpPr>
          <p:spPr>
            <a:xfrm>
              <a:off x="1989419" y="5087768"/>
              <a:ext cx="1039387" cy="8925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Events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400">
                  <a:solidFill>
                    <a:srgbClr val="C00000"/>
                  </a:solidFill>
                  <a:latin typeface="Calibri"/>
                  <a:ea typeface="Calibri"/>
                  <a:cs typeface="Calibri"/>
                  <a:sym typeface="Calibri"/>
                </a:rPr>
                <a:t> Committee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1879612" y="5954684"/>
              <a:ext cx="1237857" cy="553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 x Representatives from each Year Council (7-10)</a:t>
              </a:r>
              <a:endParaRPr dirty="0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1654486" y="5062486"/>
              <a:ext cx="1773637" cy="1669942"/>
            </a:xfrm>
            <a:prstGeom prst="frame">
              <a:avLst>
                <a:gd name="adj1" fmla="val 848"/>
              </a:avLst>
            </a:prstGeom>
            <a:solidFill>
              <a:srgbClr val="990033"/>
            </a:solidFill>
            <a:ln w="12700" cap="flat" cmpd="sng">
              <a:solidFill>
                <a:srgbClr val="99003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6" name="Google Shape;136;p3"/>
          <p:cNvSpPr/>
          <p:nvPr/>
        </p:nvSpPr>
        <p:spPr>
          <a:xfrm>
            <a:off x="6527060" y="2705156"/>
            <a:ext cx="112293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Committee</a:t>
            </a:r>
            <a:endParaRPr sz="2400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6482360" y="3387821"/>
            <a:ext cx="1196334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x Representatives from each Year Council (7-10)</a:t>
            </a:r>
            <a:endParaRPr dirty="0"/>
          </a:p>
        </p:txBody>
      </p:sp>
      <p:sp>
        <p:nvSpPr>
          <p:cNvPr id="139" name="Google Shape;139;p3"/>
          <p:cNvSpPr/>
          <p:nvPr/>
        </p:nvSpPr>
        <p:spPr>
          <a:xfrm>
            <a:off x="6185647" y="2622294"/>
            <a:ext cx="1773637" cy="1438687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136;p3">
            <a:extLst>
              <a:ext uri="{FF2B5EF4-FFF2-40B4-BE49-F238E27FC236}">
                <a16:creationId xmlns:a16="http://schemas.microsoft.com/office/drawing/2014/main" id="{62F992EB-40B7-48F7-8BDD-02E2F6ED618C}"/>
              </a:ext>
            </a:extLst>
          </p:cNvPr>
          <p:cNvSpPr/>
          <p:nvPr/>
        </p:nvSpPr>
        <p:spPr>
          <a:xfrm>
            <a:off x="8443611" y="2707684"/>
            <a:ext cx="112293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Inclusion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Committee</a:t>
            </a:r>
            <a:endParaRPr sz="2400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137;p3">
            <a:extLst>
              <a:ext uri="{FF2B5EF4-FFF2-40B4-BE49-F238E27FC236}">
                <a16:creationId xmlns:a16="http://schemas.microsoft.com/office/drawing/2014/main" id="{C8CBA966-1A02-4FE2-BADA-D4C532953BA5}"/>
              </a:ext>
            </a:extLst>
          </p:cNvPr>
          <p:cNvSpPr txBox="1"/>
          <p:nvPr/>
        </p:nvSpPr>
        <p:spPr>
          <a:xfrm>
            <a:off x="8428826" y="3456642"/>
            <a:ext cx="1196334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x Representatives from each Year Council (7-10)</a:t>
            </a:r>
            <a:endParaRPr dirty="0"/>
          </a:p>
        </p:txBody>
      </p:sp>
      <p:sp>
        <p:nvSpPr>
          <p:cNvPr id="54" name="Google Shape;139;p3">
            <a:extLst>
              <a:ext uri="{FF2B5EF4-FFF2-40B4-BE49-F238E27FC236}">
                <a16:creationId xmlns:a16="http://schemas.microsoft.com/office/drawing/2014/main" id="{F487DABC-27CF-447B-81DB-41302C0F35A3}"/>
              </a:ext>
            </a:extLst>
          </p:cNvPr>
          <p:cNvSpPr/>
          <p:nvPr/>
        </p:nvSpPr>
        <p:spPr>
          <a:xfrm>
            <a:off x="8102198" y="2624822"/>
            <a:ext cx="1773637" cy="1438687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124;p3">
            <a:extLst>
              <a:ext uri="{FF2B5EF4-FFF2-40B4-BE49-F238E27FC236}">
                <a16:creationId xmlns:a16="http://schemas.microsoft.com/office/drawing/2014/main" id="{54C051F4-F533-4136-9CBA-71D57F8AB22E}"/>
              </a:ext>
            </a:extLst>
          </p:cNvPr>
          <p:cNvSpPr/>
          <p:nvPr/>
        </p:nvSpPr>
        <p:spPr>
          <a:xfrm>
            <a:off x="370908" y="887296"/>
            <a:ext cx="9504928" cy="1156950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970D34"/>
                </a:solidFill>
                <a:latin typeface="Calibri"/>
                <a:ea typeface="Calibri"/>
                <a:cs typeface="Calibri"/>
                <a:sym typeface="Calibri"/>
              </a:rPr>
              <a:t>Dean Trust Rose Bridge Pupil Parliament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>
              <a:solidFill>
                <a:srgbClr val="970D3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of School, 2x Representatives from each Year Group (Pupil Executives)</a:t>
            </a:r>
            <a:endParaRPr i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56;p3">
            <a:extLst>
              <a:ext uri="{FF2B5EF4-FFF2-40B4-BE49-F238E27FC236}">
                <a16:creationId xmlns:a16="http://schemas.microsoft.com/office/drawing/2014/main" id="{A19FB972-A405-4120-9579-84EBC207CAA6}"/>
              </a:ext>
            </a:extLst>
          </p:cNvPr>
          <p:cNvSpPr/>
          <p:nvPr/>
        </p:nvSpPr>
        <p:spPr>
          <a:xfrm>
            <a:off x="7813474" y="4805070"/>
            <a:ext cx="1773637" cy="472293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970D34"/>
                </a:solidFill>
                <a:latin typeface="Calibri"/>
                <a:ea typeface="Calibri"/>
                <a:cs typeface="Calibri"/>
                <a:sym typeface="Calibri"/>
              </a:rPr>
              <a:t>Year 10 Year council</a:t>
            </a:r>
            <a:endParaRPr b="1" dirty="0">
              <a:solidFill>
                <a:srgbClr val="970D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56;p3">
            <a:extLst>
              <a:ext uri="{FF2B5EF4-FFF2-40B4-BE49-F238E27FC236}">
                <a16:creationId xmlns:a16="http://schemas.microsoft.com/office/drawing/2014/main" id="{942AC906-6FDC-4CF1-BC17-67403CD95934}"/>
              </a:ext>
            </a:extLst>
          </p:cNvPr>
          <p:cNvSpPr/>
          <p:nvPr/>
        </p:nvSpPr>
        <p:spPr>
          <a:xfrm>
            <a:off x="2030392" y="4805070"/>
            <a:ext cx="1773637" cy="472293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970D34"/>
                </a:solidFill>
                <a:latin typeface="Calibri"/>
                <a:ea typeface="Calibri"/>
                <a:cs typeface="Calibri"/>
                <a:sym typeface="Calibri"/>
              </a:rPr>
              <a:t>Year 7 Year Council</a:t>
            </a:r>
            <a:endParaRPr b="1" dirty="0">
              <a:solidFill>
                <a:srgbClr val="970D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156;p3">
            <a:extLst>
              <a:ext uri="{FF2B5EF4-FFF2-40B4-BE49-F238E27FC236}">
                <a16:creationId xmlns:a16="http://schemas.microsoft.com/office/drawing/2014/main" id="{DCD66ABD-9406-44E0-9EEC-263A269D9648}"/>
              </a:ext>
            </a:extLst>
          </p:cNvPr>
          <p:cNvSpPr/>
          <p:nvPr/>
        </p:nvSpPr>
        <p:spPr>
          <a:xfrm>
            <a:off x="3961400" y="4813754"/>
            <a:ext cx="1773637" cy="472293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970D34"/>
                </a:solidFill>
                <a:latin typeface="Calibri"/>
                <a:ea typeface="Calibri"/>
                <a:cs typeface="Calibri"/>
                <a:sym typeface="Calibri"/>
              </a:rPr>
              <a:t>Year 8 Year Council</a:t>
            </a:r>
            <a:endParaRPr b="1" dirty="0">
              <a:solidFill>
                <a:srgbClr val="970D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156;p3">
            <a:extLst>
              <a:ext uri="{FF2B5EF4-FFF2-40B4-BE49-F238E27FC236}">
                <a16:creationId xmlns:a16="http://schemas.microsoft.com/office/drawing/2014/main" id="{5EB4044A-2C9A-4612-9B3A-E8FE0CB6600D}"/>
              </a:ext>
            </a:extLst>
          </p:cNvPr>
          <p:cNvSpPr/>
          <p:nvPr/>
        </p:nvSpPr>
        <p:spPr>
          <a:xfrm>
            <a:off x="5887437" y="4811921"/>
            <a:ext cx="1773637" cy="472293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970D34"/>
                </a:solidFill>
                <a:latin typeface="Calibri"/>
                <a:ea typeface="Calibri"/>
                <a:cs typeface="Calibri"/>
                <a:sym typeface="Calibri"/>
              </a:rPr>
              <a:t>Year 9 Year Council</a:t>
            </a:r>
            <a:endParaRPr b="1" dirty="0">
              <a:solidFill>
                <a:srgbClr val="970D3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117;p3">
            <a:extLst>
              <a:ext uri="{FF2B5EF4-FFF2-40B4-BE49-F238E27FC236}">
                <a16:creationId xmlns:a16="http://schemas.microsoft.com/office/drawing/2014/main" id="{63969E40-1B29-4E2C-A43D-88242C01AECE}"/>
              </a:ext>
            </a:extLst>
          </p:cNvPr>
          <p:cNvSpPr/>
          <p:nvPr/>
        </p:nvSpPr>
        <p:spPr>
          <a:xfrm>
            <a:off x="9989160" y="2622816"/>
            <a:ext cx="1766702" cy="654720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Senior Prefects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693916" y="1297757"/>
            <a:ext cx="288635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Events Committee</a:t>
            </a:r>
            <a:endParaRPr sz="1400" b="1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</p:txBody>
      </p:sp>
      <p:sp>
        <p:nvSpPr>
          <p:cNvPr id="90" name="Google Shape;90;p2"/>
          <p:cNvSpPr/>
          <p:nvPr/>
        </p:nvSpPr>
        <p:spPr>
          <a:xfrm>
            <a:off x="1187207" y="1252801"/>
            <a:ext cx="2040807" cy="4184714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3271040" y="1261507"/>
            <a:ext cx="2040807" cy="4176007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/>
          <p:nvPr/>
        </p:nvSpPr>
        <p:spPr>
          <a:xfrm>
            <a:off x="5354873" y="1252800"/>
            <a:ext cx="1944662" cy="4176007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7364454" y="1252800"/>
            <a:ext cx="1944662" cy="4184714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2827617" y="1282980"/>
            <a:ext cx="291247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Pastoral</a:t>
            </a:r>
            <a:r>
              <a:rPr lang="en-GB" sz="14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Committee</a:t>
            </a:r>
            <a:endParaRPr sz="1400" b="1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</p:txBody>
      </p:sp>
      <p:sp>
        <p:nvSpPr>
          <p:cNvPr id="95" name="Google Shape;95;p2"/>
          <p:cNvSpPr/>
          <p:nvPr/>
        </p:nvSpPr>
        <p:spPr>
          <a:xfrm>
            <a:off x="4846314" y="1301950"/>
            <a:ext cx="291247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Learning</a:t>
            </a:r>
            <a:r>
              <a:rPr lang="en-GB" sz="14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Committee</a:t>
            </a:r>
            <a:endParaRPr sz="1400" b="1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dirty="0"/>
          </a:p>
        </p:txBody>
      </p:sp>
      <p:sp>
        <p:nvSpPr>
          <p:cNvPr id="96" name="Google Shape;96;p2"/>
          <p:cNvSpPr/>
          <p:nvPr/>
        </p:nvSpPr>
        <p:spPr>
          <a:xfrm>
            <a:off x="6885273" y="1281146"/>
            <a:ext cx="291247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Environment Committee</a:t>
            </a:r>
            <a:endParaRPr b="1" dirty="0"/>
          </a:p>
        </p:txBody>
      </p:sp>
      <p:sp>
        <p:nvSpPr>
          <p:cNvPr id="97" name="Google Shape;97;p2"/>
          <p:cNvSpPr/>
          <p:nvPr/>
        </p:nvSpPr>
        <p:spPr>
          <a:xfrm>
            <a:off x="4355684" y="399145"/>
            <a:ext cx="348063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sng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Committees</a:t>
            </a:r>
            <a:endParaRPr dirty="0"/>
          </a:p>
        </p:txBody>
      </p:sp>
      <p:sp>
        <p:nvSpPr>
          <p:cNvPr id="98" name="Google Shape;98;p2"/>
          <p:cNvSpPr txBox="1"/>
          <p:nvPr/>
        </p:nvSpPr>
        <p:spPr>
          <a:xfrm>
            <a:off x="1328232" y="2019472"/>
            <a:ext cx="1764434" cy="1892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Whole-school events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Incl. Sports Day, Awards Evening, Parents’ Evenings, Open Events.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Primary Liaison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Charity outreach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cs typeface="Calibri"/>
                <a:sym typeface="Calibri"/>
              </a:rPr>
              <a:t>Enrichment </a:t>
            </a:r>
            <a:endParaRPr sz="1300" dirty="0">
              <a:latin typeface="+mj-lt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3304381" y="1615450"/>
            <a:ext cx="1826518" cy="1892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300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cs typeface="Calibri"/>
                <a:sym typeface="Calibri"/>
              </a:rPr>
              <a:t>Standards and expectations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Anti-bullying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House System/Events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Well-being support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cs typeface="Calibri"/>
                <a:sym typeface="Calibri"/>
              </a:rPr>
              <a:t>Rewards</a:t>
            </a:r>
            <a:endParaRPr sz="1300" dirty="0">
              <a:latin typeface="+mj-lt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5396220" y="1612411"/>
            <a:ext cx="1826976" cy="1892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285750" marR="0" lvl="0" indent="-1968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300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Improving Teaching &amp; Learning across the school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Careers Ambassadors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KS4 Study Support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Newsletter</a:t>
            </a:r>
          </a:p>
        </p:txBody>
      </p:sp>
      <p:sp>
        <p:nvSpPr>
          <p:cNvPr id="101" name="Google Shape;101;p2"/>
          <p:cNvSpPr txBox="1"/>
          <p:nvPr/>
        </p:nvSpPr>
        <p:spPr>
          <a:xfrm>
            <a:off x="7525408" y="2019472"/>
            <a:ext cx="1762838" cy="18927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Eco ambassadors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Healthy Eating Campaigns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School Site Improvement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Litter initiatives 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Visitor Liaison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DoE 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cs typeface="Calibri"/>
                <a:sym typeface="Calibri"/>
              </a:rPr>
              <a:t>Jamboree Day</a:t>
            </a:r>
            <a:endParaRPr sz="1300" dirty="0">
              <a:latin typeface="+mj-lt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9378044" y="1242879"/>
            <a:ext cx="1847604" cy="4184714"/>
          </a:xfrm>
          <a:prstGeom prst="frame">
            <a:avLst>
              <a:gd name="adj1" fmla="val 848"/>
            </a:avLst>
          </a:prstGeom>
          <a:solidFill>
            <a:srgbClr val="990033"/>
          </a:solidFill>
          <a:ln w="12700" cap="flat" cmpd="sng">
            <a:solidFill>
              <a:srgbClr val="9900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/>
          <p:nvPr/>
        </p:nvSpPr>
        <p:spPr>
          <a:xfrm>
            <a:off x="8845608" y="1264996"/>
            <a:ext cx="2912476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Inclusion Committee</a:t>
            </a:r>
            <a:endParaRPr sz="1400" b="1" dirty="0"/>
          </a:p>
        </p:txBody>
      </p:sp>
      <p:sp>
        <p:nvSpPr>
          <p:cNvPr id="106" name="Google Shape;106;p2"/>
          <p:cNvSpPr txBox="1"/>
          <p:nvPr/>
        </p:nvSpPr>
        <p:spPr>
          <a:xfrm>
            <a:off x="9418894" y="2007638"/>
            <a:ext cx="1826976" cy="1292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Debate Team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Inclusivity Ambassadors (LGBTQ+)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Reading Mentors</a:t>
            </a:r>
            <a:endParaRPr sz="1300" dirty="0">
              <a:latin typeface="+mj-lt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GB" sz="1300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SEND Support</a:t>
            </a:r>
            <a:endParaRPr sz="1300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7A5089-DD7A-403A-9576-70F0F725E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8842" y="4001861"/>
            <a:ext cx="866849" cy="1325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400F93-A809-4749-8586-A35777DB8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745" y="4001861"/>
            <a:ext cx="971550" cy="133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9342DB-C2C1-4CB9-92F7-773D14043C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48363" y="4001860"/>
            <a:ext cx="1074833" cy="1325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5487C1-DC04-4AE2-9319-E8007B68E2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5195" y="4001860"/>
            <a:ext cx="853279" cy="13481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843BF83-379D-4E9F-BEDD-5261604C53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41634" y="4001860"/>
            <a:ext cx="1019175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"/>
          <p:cNvSpPr txBox="1">
            <a:spLocks noGrp="1"/>
          </p:cNvSpPr>
          <p:nvPr>
            <p:ph type="title"/>
          </p:nvPr>
        </p:nvSpPr>
        <p:spPr>
          <a:xfrm>
            <a:off x="374754" y="1336816"/>
            <a:ext cx="5516380" cy="551434"/>
          </a:xfrm>
          <a:prstGeom prst="rect">
            <a:avLst/>
          </a:prstGeom>
          <a:gradFill>
            <a:gsLst>
              <a:gs pos="0">
                <a:srgbClr val="990033"/>
              </a:gs>
              <a:gs pos="39000">
                <a:srgbClr val="FFCCCC"/>
              </a:gs>
              <a:gs pos="97000">
                <a:schemeClr val="lt1"/>
              </a:gs>
              <a:gs pos="100000">
                <a:srgbClr val="FFCCFF"/>
              </a:gs>
            </a:gsLst>
            <a:path path="circle">
              <a:fillToRect l="100000" b="100000"/>
            </a:path>
            <a:tileRect t="-100000" r="-100000"/>
          </a:gradFill>
          <a:ln w="76200" cap="flat" cmpd="sng">
            <a:solidFill>
              <a:srgbClr val="9900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1" dirty="0">
                <a:latin typeface="Calibri "/>
              </a:rPr>
              <a:t>Job description</a:t>
            </a:r>
            <a:endParaRPr b="1" dirty="0">
              <a:latin typeface="Calibri "/>
            </a:endParaRPr>
          </a:p>
        </p:txBody>
      </p:sp>
      <p:sp>
        <p:nvSpPr>
          <p:cNvPr id="200" name="Google Shape;200;p8"/>
          <p:cNvSpPr txBox="1">
            <a:spLocks noGrp="1"/>
          </p:cNvSpPr>
          <p:nvPr>
            <p:ph type="body" idx="1"/>
          </p:nvPr>
        </p:nvSpPr>
        <p:spPr>
          <a:xfrm>
            <a:off x="374754" y="2155434"/>
            <a:ext cx="5516380" cy="4351338"/>
          </a:xfrm>
          <a:prstGeom prst="rect">
            <a:avLst/>
          </a:prstGeom>
          <a:gradFill>
            <a:gsLst>
              <a:gs pos="0">
                <a:srgbClr val="990033"/>
              </a:gs>
              <a:gs pos="41000">
                <a:schemeClr val="lt1"/>
              </a:gs>
              <a:gs pos="100000">
                <a:schemeClr val="lt1"/>
              </a:gs>
            </a:gsLst>
            <a:lin ang="0" scaled="0"/>
          </a:gradFill>
          <a:ln w="76200" cap="flat" cmpd="sng">
            <a:solidFill>
              <a:srgbClr val="9900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 Act as an Ambassador for the DTRB Community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Lead by example in all aspects of school life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Attend House or year group meetings as requested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Represent your form in school initiatives and events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Lead on Pupil Voice in your form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/>
              <a:t>Offer support to all members of Pupil Parliament</a:t>
            </a:r>
            <a:endParaRPr/>
          </a:p>
        </p:txBody>
      </p:sp>
      <p:sp>
        <p:nvSpPr>
          <p:cNvPr id="201" name="Google Shape;201;p8"/>
          <p:cNvSpPr txBox="1"/>
          <p:nvPr/>
        </p:nvSpPr>
        <p:spPr>
          <a:xfrm>
            <a:off x="6328346" y="1336816"/>
            <a:ext cx="5541365" cy="551434"/>
          </a:xfrm>
          <a:prstGeom prst="rect">
            <a:avLst/>
          </a:prstGeom>
          <a:gradFill>
            <a:gsLst>
              <a:gs pos="0">
                <a:srgbClr val="990033"/>
              </a:gs>
              <a:gs pos="39000">
                <a:srgbClr val="FFCCCC"/>
              </a:gs>
              <a:gs pos="97000">
                <a:schemeClr val="lt1"/>
              </a:gs>
              <a:gs pos="100000">
                <a:srgbClr val="FFCCFF"/>
              </a:gs>
            </a:gsLst>
            <a:path path="circle">
              <a:fillToRect l="100000" b="100000"/>
            </a:path>
            <a:tileRect t="-100000" r="-100000"/>
          </a:gradFill>
          <a:ln w="76200" cap="flat" cmpd="sng">
            <a:solidFill>
              <a:srgbClr val="9900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GB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 specification</a:t>
            </a:r>
            <a:endParaRPr dirty="0"/>
          </a:p>
        </p:txBody>
      </p:sp>
      <p:sp>
        <p:nvSpPr>
          <p:cNvPr id="202" name="Google Shape;202;p8"/>
          <p:cNvSpPr txBox="1"/>
          <p:nvPr/>
        </p:nvSpPr>
        <p:spPr>
          <a:xfrm>
            <a:off x="6328346" y="2155434"/>
            <a:ext cx="5606321" cy="4351338"/>
          </a:xfrm>
          <a:prstGeom prst="rect">
            <a:avLst/>
          </a:prstGeom>
          <a:gradFill>
            <a:gsLst>
              <a:gs pos="0">
                <a:srgbClr val="990033"/>
              </a:gs>
              <a:gs pos="33000">
                <a:schemeClr val="lt1"/>
              </a:gs>
              <a:gs pos="100000">
                <a:schemeClr val="lt1"/>
              </a:gs>
            </a:gsLst>
            <a:lin ang="0" scaled="0"/>
          </a:gradFill>
          <a:ln w="76200" cap="flat" cmpd="sng">
            <a:solidFill>
              <a:srgbClr val="9900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Excellent attendance,  behaviour and punctuality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Well organised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Engaged in enrichment activities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relationships with staff and peers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Ability to work as a team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GB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Empathetic and supportive of others</a:t>
            </a:r>
            <a:endParaRPr/>
          </a:p>
        </p:txBody>
      </p:sp>
      <p:sp>
        <p:nvSpPr>
          <p:cNvPr id="203" name="Google Shape;203;p8"/>
          <p:cNvSpPr txBox="1"/>
          <p:nvPr/>
        </p:nvSpPr>
        <p:spPr>
          <a:xfrm>
            <a:off x="374754" y="317942"/>
            <a:ext cx="11527436" cy="751689"/>
          </a:xfrm>
          <a:prstGeom prst="rect">
            <a:avLst/>
          </a:prstGeom>
          <a:gradFill>
            <a:gsLst>
              <a:gs pos="0">
                <a:srgbClr val="990033"/>
              </a:gs>
              <a:gs pos="39000">
                <a:srgbClr val="FFCCCC"/>
              </a:gs>
              <a:gs pos="97000">
                <a:schemeClr val="lt1"/>
              </a:gs>
              <a:gs pos="100000">
                <a:srgbClr val="FFCCFF"/>
              </a:gs>
            </a:gsLst>
            <a:path path="circle">
              <a:fillToRect l="100000" b="100000"/>
            </a:path>
            <a:tileRect t="-100000" r="-100000"/>
          </a:gradFill>
          <a:ln w="76200" cap="flat" cmpd="sng">
            <a:solidFill>
              <a:srgbClr val="99003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Calibri"/>
              <a:buNone/>
            </a:pPr>
            <a:r>
              <a:rPr lang="en-GB" sz="3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 Representative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274</Words>
  <Application>Microsoft Office PowerPoint</Application>
  <PresentationFormat>Widescreen</PresentationFormat>
  <Paragraphs>75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</vt:lpstr>
      <vt:lpstr>Calibri Light</vt:lpstr>
      <vt:lpstr>Office Theme</vt:lpstr>
      <vt:lpstr>PowerPoint Presentation</vt:lpstr>
      <vt:lpstr>PowerPoint Presentation</vt:lpstr>
      <vt:lpstr>Job description</vt:lpstr>
    </vt:vector>
  </TitlesOfParts>
  <Company>The Dean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Peet</dc:creator>
  <cp:lastModifiedBy>Sam Walsh</cp:lastModifiedBy>
  <cp:revision>24</cp:revision>
  <cp:lastPrinted>2019-02-01T09:07:40Z</cp:lastPrinted>
  <dcterms:created xsi:type="dcterms:W3CDTF">2018-09-12T11:16:20Z</dcterms:created>
  <dcterms:modified xsi:type="dcterms:W3CDTF">2021-10-11T05:51:36Z</dcterms:modified>
</cp:coreProperties>
</file>