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0D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1" d="100"/>
          <a:sy n="51" d="100"/>
        </p:scale>
        <p:origin x="29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4AFD48-A9FF-40AF-A7BB-129820B2C62D}"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227294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AFD48-A9FF-40AF-A7BB-129820B2C62D}"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217072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AFD48-A9FF-40AF-A7BB-129820B2C62D}"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134961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AFD48-A9FF-40AF-A7BB-129820B2C62D}"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57334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4AFD48-A9FF-40AF-A7BB-129820B2C62D}"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370632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4AFD48-A9FF-40AF-A7BB-129820B2C62D}"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14433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4AFD48-A9FF-40AF-A7BB-129820B2C62D}" type="datetimeFigureOut">
              <a:rPr lang="en-GB" smtClean="0"/>
              <a:t>05/02/2021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281718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4AFD48-A9FF-40AF-A7BB-129820B2C62D}" type="datetimeFigureOut">
              <a:rPr lang="en-GB" smtClean="0"/>
              <a:t>05/02/2021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2470342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AFD48-A9FF-40AF-A7BB-129820B2C62D}" type="datetimeFigureOut">
              <a:rPr lang="en-GB" smtClean="0"/>
              <a:t>05/02/2021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308576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4AFD48-A9FF-40AF-A7BB-129820B2C62D}"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340926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4AFD48-A9FF-40AF-A7BB-129820B2C62D}"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E68A2E-DCBB-49A7-BED3-9123C92FFAA0}" type="slidenum">
              <a:rPr lang="en-GB" smtClean="0"/>
              <a:t>‹#›</a:t>
            </a:fld>
            <a:endParaRPr lang="en-GB"/>
          </a:p>
        </p:txBody>
      </p:sp>
    </p:spTree>
    <p:extLst>
      <p:ext uri="{BB962C8B-B14F-4D97-AF65-F5344CB8AC3E}">
        <p14:creationId xmlns:p14="http://schemas.microsoft.com/office/powerpoint/2010/main" val="511290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FB4AFD48-A9FF-40AF-A7BB-129820B2C62D}" type="datetimeFigureOut">
              <a:rPr lang="en-GB" smtClean="0"/>
              <a:t>05/02/2021</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DE68A2E-DCBB-49A7-BED3-9123C92FFAA0}" type="slidenum">
              <a:rPr lang="en-GB" smtClean="0"/>
              <a:t>‹#›</a:t>
            </a:fld>
            <a:endParaRPr lang="en-GB"/>
          </a:p>
        </p:txBody>
      </p:sp>
    </p:spTree>
    <p:extLst>
      <p:ext uri="{BB962C8B-B14F-4D97-AF65-F5344CB8AC3E}">
        <p14:creationId xmlns:p14="http://schemas.microsoft.com/office/powerpoint/2010/main" val="2242817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hyperlink" Target="mailto:office@deantrustrosebridge.co.uk" TargetMode="Externa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Graphic 27" descr="Employee badge">
            <a:extLst>
              <a:ext uri="{FF2B5EF4-FFF2-40B4-BE49-F238E27FC236}">
                <a16:creationId xmlns:a16="http://schemas.microsoft.com/office/drawing/2014/main" id="{162E6F0A-D996-45AC-8661-E880678900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flipV="1">
            <a:off x="133765" y="10155802"/>
            <a:ext cx="1231961" cy="1231961"/>
          </a:xfrm>
          <a:prstGeom prst="rect">
            <a:avLst/>
          </a:prstGeom>
        </p:spPr>
      </p:pic>
      <p:pic>
        <p:nvPicPr>
          <p:cNvPr id="30" name="Graphic 29" descr="Pencil">
            <a:extLst>
              <a:ext uri="{FF2B5EF4-FFF2-40B4-BE49-F238E27FC236}">
                <a16:creationId xmlns:a16="http://schemas.microsoft.com/office/drawing/2014/main" id="{A3B22369-BF74-47B4-999C-2AF51F7F8E9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flipV="1">
            <a:off x="233759" y="5707242"/>
            <a:ext cx="993881" cy="993881"/>
          </a:xfrm>
          <a:prstGeom prst="rect">
            <a:avLst/>
          </a:prstGeom>
        </p:spPr>
      </p:pic>
      <p:pic>
        <p:nvPicPr>
          <p:cNvPr id="32" name="Graphic 31" descr="Tea">
            <a:extLst>
              <a:ext uri="{FF2B5EF4-FFF2-40B4-BE49-F238E27FC236}">
                <a16:creationId xmlns:a16="http://schemas.microsoft.com/office/drawing/2014/main" id="{A4B23715-6823-4F1C-A58A-2D93AEEADD1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flipV="1">
            <a:off x="206076" y="7926741"/>
            <a:ext cx="993881" cy="993881"/>
          </a:xfrm>
          <a:prstGeom prst="rect">
            <a:avLst/>
          </a:prstGeom>
        </p:spPr>
      </p:pic>
      <p:pic>
        <p:nvPicPr>
          <p:cNvPr id="36" name="Graphic 35" descr="Alarm clock">
            <a:extLst>
              <a:ext uri="{FF2B5EF4-FFF2-40B4-BE49-F238E27FC236}">
                <a16:creationId xmlns:a16="http://schemas.microsoft.com/office/drawing/2014/main" id="{7E1BB02A-BA6F-4BB7-AF75-8C2D90D31A5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flipV="1">
            <a:off x="5132623" y="549438"/>
            <a:ext cx="738664" cy="738664"/>
          </a:xfrm>
          <a:prstGeom prst="rect">
            <a:avLst/>
          </a:prstGeom>
        </p:spPr>
      </p:pic>
      <p:pic>
        <p:nvPicPr>
          <p:cNvPr id="38" name="Graphic 37" descr="Shower">
            <a:extLst>
              <a:ext uri="{FF2B5EF4-FFF2-40B4-BE49-F238E27FC236}">
                <a16:creationId xmlns:a16="http://schemas.microsoft.com/office/drawing/2014/main" id="{41323802-6B35-4E31-8CFA-E891E37BA33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flipV="1">
            <a:off x="5871287" y="549438"/>
            <a:ext cx="738665" cy="738665"/>
          </a:xfrm>
          <a:prstGeom prst="rect">
            <a:avLst/>
          </a:prstGeom>
        </p:spPr>
      </p:pic>
      <p:pic>
        <p:nvPicPr>
          <p:cNvPr id="44" name="Graphic 43" descr="Run">
            <a:extLst>
              <a:ext uri="{FF2B5EF4-FFF2-40B4-BE49-F238E27FC236}">
                <a16:creationId xmlns:a16="http://schemas.microsoft.com/office/drawing/2014/main" id="{8240470D-686C-4CBB-A6E5-FD0FD47F7BF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flipV="1">
            <a:off x="353792" y="6942422"/>
            <a:ext cx="873848" cy="873848"/>
          </a:xfrm>
          <a:prstGeom prst="rect">
            <a:avLst/>
          </a:prstGeom>
        </p:spPr>
      </p:pic>
      <p:pic>
        <p:nvPicPr>
          <p:cNvPr id="46" name="Graphic 45" descr="Brain">
            <a:extLst>
              <a:ext uri="{FF2B5EF4-FFF2-40B4-BE49-F238E27FC236}">
                <a16:creationId xmlns:a16="http://schemas.microsoft.com/office/drawing/2014/main" id="{82E02C50-A561-4E09-BB83-E4444D91349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flipV="1">
            <a:off x="274903" y="9150082"/>
            <a:ext cx="993879" cy="993879"/>
          </a:xfrm>
          <a:prstGeom prst="rect">
            <a:avLst/>
          </a:prstGeom>
        </p:spPr>
      </p:pic>
      <p:sp>
        <p:nvSpPr>
          <p:cNvPr id="19" name="TextBox 18">
            <a:extLst>
              <a:ext uri="{FF2B5EF4-FFF2-40B4-BE49-F238E27FC236}">
                <a16:creationId xmlns:a16="http://schemas.microsoft.com/office/drawing/2014/main" id="{BC7D35D2-5C2A-4127-929F-47C95E964480}"/>
              </a:ext>
            </a:extLst>
          </p:cNvPr>
          <p:cNvSpPr txBox="1"/>
          <p:nvPr/>
        </p:nvSpPr>
        <p:spPr>
          <a:xfrm>
            <a:off x="5008970" y="123150"/>
            <a:ext cx="1677729" cy="369332"/>
          </a:xfrm>
          <a:prstGeom prst="rect">
            <a:avLst/>
          </a:prstGeom>
          <a:solidFill>
            <a:srgbClr val="990033"/>
          </a:solid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Key</a:t>
            </a:r>
            <a:r>
              <a:rPr lang="en-GB" dirty="0">
                <a:latin typeface="Arial" panose="020B0604020202020204" pitchFamily="34" charset="0"/>
                <a:cs typeface="Arial" panose="020B0604020202020204" pitchFamily="34" charset="0"/>
              </a:rPr>
              <a:t> </a:t>
            </a:r>
            <a:r>
              <a:rPr lang="en-GB" dirty="0">
                <a:solidFill>
                  <a:schemeClr val="bg1"/>
                </a:solidFill>
                <a:latin typeface="Arial" panose="020B0604020202020204" pitchFamily="34" charset="0"/>
                <a:cs typeface="Arial" panose="020B0604020202020204" pitchFamily="34" charset="0"/>
              </a:rPr>
              <a:t>Stage 4 </a:t>
            </a:r>
          </a:p>
        </p:txBody>
      </p:sp>
      <p:graphicFrame>
        <p:nvGraphicFramePr>
          <p:cNvPr id="21" name="Table 20">
            <a:extLst>
              <a:ext uri="{FF2B5EF4-FFF2-40B4-BE49-F238E27FC236}">
                <a16:creationId xmlns:a16="http://schemas.microsoft.com/office/drawing/2014/main" id="{74CFDAF8-E042-4D5C-A58B-A9C6586AF39F}"/>
              </a:ext>
            </a:extLst>
          </p:cNvPr>
          <p:cNvGraphicFramePr>
            <a:graphicFrameLocks noGrp="1"/>
          </p:cNvGraphicFramePr>
          <p:nvPr>
            <p:extLst>
              <p:ext uri="{D42A27DB-BD31-4B8C-83A1-F6EECF244321}">
                <p14:modId xmlns:p14="http://schemas.microsoft.com/office/powerpoint/2010/main" val="394635125"/>
              </p:ext>
            </p:extLst>
          </p:nvPr>
        </p:nvGraphicFramePr>
        <p:xfrm>
          <a:off x="274903" y="1399090"/>
          <a:ext cx="6306031" cy="3105477"/>
        </p:xfrm>
        <a:graphic>
          <a:graphicData uri="http://schemas.openxmlformats.org/drawingml/2006/table">
            <a:tbl>
              <a:tblPr firstRow="1" bandRow="1">
                <a:tableStyleId>{5C22544A-7EE6-4342-B048-85BDC9FD1C3A}</a:tableStyleId>
              </a:tblPr>
              <a:tblGrid>
                <a:gridCol w="1019490">
                  <a:extLst>
                    <a:ext uri="{9D8B030D-6E8A-4147-A177-3AD203B41FA5}">
                      <a16:colId xmlns:a16="http://schemas.microsoft.com/office/drawing/2014/main" val="3841149860"/>
                    </a:ext>
                  </a:extLst>
                </a:gridCol>
                <a:gridCol w="1080499">
                  <a:extLst>
                    <a:ext uri="{9D8B030D-6E8A-4147-A177-3AD203B41FA5}">
                      <a16:colId xmlns:a16="http://schemas.microsoft.com/office/drawing/2014/main" val="574943775"/>
                    </a:ext>
                  </a:extLst>
                </a:gridCol>
                <a:gridCol w="1592033">
                  <a:extLst>
                    <a:ext uri="{9D8B030D-6E8A-4147-A177-3AD203B41FA5}">
                      <a16:colId xmlns:a16="http://schemas.microsoft.com/office/drawing/2014/main" val="2617961844"/>
                    </a:ext>
                  </a:extLst>
                </a:gridCol>
                <a:gridCol w="1326512">
                  <a:extLst>
                    <a:ext uri="{9D8B030D-6E8A-4147-A177-3AD203B41FA5}">
                      <a16:colId xmlns:a16="http://schemas.microsoft.com/office/drawing/2014/main" val="24299914"/>
                    </a:ext>
                  </a:extLst>
                </a:gridCol>
                <a:gridCol w="1287497">
                  <a:extLst>
                    <a:ext uri="{9D8B030D-6E8A-4147-A177-3AD203B41FA5}">
                      <a16:colId xmlns:a16="http://schemas.microsoft.com/office/drawing/2014/main" val="1411074450"/>
                    </a:ext>
                  </a:extLst>
                </a:gridCol>
              </a:tblGrid>
              <a:tr h="345053">
                <a:tc>
                  <a:txBody>
                    <a:bodyPr/>
                    <a:lstStyle/>
                    <a:p>
                      <a:pPr algn="ctr"/>
                      <a:r>
                        <a:rPr lang="en-GB" dirty="0">
                          <a:latin typeface="Arial" panose="020B0604020202020204" pitchFamily="34" charset="0"/>
                          <a:cs typeface="Arial" panose="020B0604020202020204" pitchFamily="34" charset="0"/>
                        </a:rPr>
                        <a:t>Monday </a:t>
                      </a:r>
                    </a:p>
                  </a:txBody>
                  <a:tcPr>
                    <a:solidFill>
                      <a:srgbClr val="970D34"/>
                    </a:solidFill>
                  </a:tcPr>
                </a:tc>
                <a:tc>
                  <a:txBody>
                    <a:bodyPr/>
                    <a:lstStyle/>
                    <a:p>
                      <a:pPr algn="ctr"/>
                      <a:r>
                        <a:rPr lang="en-GB" dirty="0">
                          <a:latin typeface="Arial" panose="020B0604020202020204" pitchFamily="34" charset="0"/>
                          <a:cs typeface="Arial" panose="020B0604020202020204" pitchFamily="34" charset="0"/>
                        </a:rPr>
                        <a:t>Tuesday </a:t>
                      </a:r>
                    </a:p>
                  </a:txBody>
                  <a:tcPr>
                    <a:solidFill>
                      <a:srgbClr val="970D34"/>
                    </a:solidFill>
                  </a:tcPr>
                </a:tc>
                <a:tc>
                  <a:txBody>
                    <a:bodyPr/>
                    <a:lstStyle/>
                    <a:p>
                      <a:pPr algn="ctr"/>
                      <a:r>
                        <a:rPr lang="en-GB" dirty="0">
                          <a:latin typeface="Arial" panose="020B0604020202020204" pitchFamily="34" charset="0"/>
                          <a:cs typeface="Arial" panose="020B0604020202020204" pitchFamily="34" charset="0"/>
                        </a:rPr>
                        <a:t>Wednesday </a:t>
                      </a:r>
                    </a:p>
                  </a:txBody>
                  <a:tcPr>
                    <a:solidFill>
                      <a:srgbClr val="970D34"/>
                    </a:solidFill>
                  </a:tcPr>
                </a:tc>
                <a:tc>
                  <a:txBody>
                    <a:bodyPr/>
                    <a:lstStyle/>
                    <a:p>
                      <a:pPr algn="ctr"/>
                      <a:r>
                        <a:rPr lang="en-GB" dirty="0">
                          <a:latin typeface="Arial" panose="020B0604020202020204" pitchFamily="34" charset="0"/>
                          <a:cs typeface="Arial" panose="020B0604020202020204" pitchFamily="34" charset="0"/>
                        </a:rPr>
                        <a:t>Thursday </a:t>
                      </a:r>
                    </a:p>
                  </a:txBody>
                  <a:tcPr>
                    <a:solidFill>
                      <a:srgbClr val="970D34"/>
                    </a:solidFill>
                  </a:tcPr>
                </a:tc>
                <a:tc>
                  <a:txBody>
                    <a:bodyPr/>
                    <a:lstStyle/>
                    <a:p>
                      <a:pPr algn="ctr"/>
                      <a:r>
                        <a:rPr lang="en-GB" dirty="0"/>
                        <a:t>Friday </a:t>
                      </a:r>
                    </a:p>
                  </a:txBody>
                  <a:tcPr>
                    <a:solidFill>
                      <a:srgbClr val="970D34"/>
                    </a:solidFill>
                  </a:tcPr>
                </a:tc>
                <a:extLst>
                  <a:ext uri="{0D108BD9-81ED-4DB2-BD59-A6C34878D82A}">
                    <a16:rowId xmlns:a16="http://schemas.microsoft.com/office/drawing/2014/main" val="861678281"/>
                  </a:ext>
                </a:extLst>
              </a:tr>
              <a:tr h="345053">
                <a:tc gridSpan="5">
                  <a:txBody>
                    <a:bodyPr/>
                    <a:lstStyle/>
                    <a:p>
                      <a:pPr algn="ctr"/>
                      <a:r>
                        <a:rPr lang="en-GB" sz="1600" b="1" dirty="0">
                          <a:latin typeface="Arial" panose="020B0604020202020204" pitchFamily="34" charset="0"/>
                          <a:cs typeface="Arial" panose="020B0604020202020204" pitchFamily="34" charset="0"/>
                        </a:rPr>
                        <a:t>Form Time </a:t>
                      </a:r>
                    </a:p>
                  </a:txBody>
                  <a:tcPr>
                    <a:solidFill>
                      <a:schemeClr val="bg1">
                        <a:lumMod val="9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40466018"/>
                  </a:ext>
                </a:extLst>
              </a:tr>
              <a:tr h="345053">
                <a:tc gridSpan="5">
                  <a:txBody>
                    <a:bodyPr/>
                    <a:lstStyle/>
                    <a:p>
                      <a:pPr algn="ctr"/>
                      <a:r>
                        <a:rPr lang="en-GB" sz="1600" b="1" dirty="0">
                          <a:latin typeface="Arial" panose="020B0604020202020204" pitchFamily="34" charset="0"/>
                          <a:cs typeface="Arial" panose="020B0604020202020204" pitchFamily="34" charset="0"/>
                        </a:rPr>
                        <a:t>Lesson 1 </a:t>
                      </a:r>
                    </a:p>
                  </a:txBody>
                  <a:tcPr>
                    <a:solidFill>
                      <a:schemeClr val="bg1">
                        <a:lumMod val="85000"/>
                      </a:schemeClr>
                    </a:solidFill>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extLst>
                  <a:ext uri="{0D108BD9-81ED-4DB2-BD59-A6C34878D82A}">
                    <a16:rowId xmlns:a16="http://schemas.microsoft.com/office/drawing/2014/main" val="1258683093"/>
                  </a:ext>
                </a:extLst>
              </a:tr>
              <a:tr h="345053">
                <a:tc gridSpan="5">
                  <a:txBody>
                    <a:bodyPr/>
                    <a:lstStyle/>
                    <a:p>
                      <a:pPr algn="ctr"/>
                      <a:r>
                        <a:rPr lang="en-GB" dirty="0">
                          <a:latin typeface="Arial" panose="020B0604020202020204" pitchFamily="34" charset="0"/>
                          <a:cs typeface="Arial" panose="020B0604020202020204" pitchFamily="34" charset="0"/>
                        </a:rPr>
                        <a:t>Break </a:t>
                      </a:r>
                    </a:p>
                  </a:txBody>
                  <a:tcPr>
                    <a:solidFill>
                      <a:schemeClr val="bg1">
                        <a:lumMod val="95000"/>
                      </a:schemeClr>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594706379"/>
                  </a:ext>
                </a:extLst>
              </a:tr>
              <a:tr h="345053">
                <a:tc gridSpan="5">
                  <a:txBody>
                    <a:bodyPr/>
                    <a:lstStyle/>
                    <a:p>
                      <a:pPr algn="ctr"/>
                      <a:r>
                        <a:rPr lang="en-GB" sz="1600" b="1" dirty="0">
                          <a:solidFill>
                            <a:schemeClr val="tx1"/>
                          </a:solidFill>
                          <a:latin typeface="Arial" panose="020B0604020202020204" pitchFamily="34" charset="0"/>
                          <a:cs typeface="Arial" panose="020B0604020202020204" pitchFamily="34" charset="0"/>
                        </a:rPr>
                        <a:t>Lesson 2 </a:t>
                      </a:r>
                    </a:p>
                  </a:txBody>
                  <a:tcPr>
                    <a:solidFill>
                      <a:schemeClr val="bg1">
                        <a:lumMod val="85000"/>
                      </a:schemeClr>
                    </a:solidFill>
                  </a:tcPr>
                </a:tc>
                <a:tc hMerge="1">
                  <a:txBody>
                    <a:bodyPr/>
                    <a:lstStyle/>
                    <a:p>
                      <a:pPr algn="ctr"/>
                      <a:endParaRPr lang="en-GB" sz="1600" b="1" dirty="0">
                        <a:solidFill>
                          <a:schemeClr val="tx1"/>
                        </a:solidFill>
                      </a:endParaRPr>
                    </a:p>
                  </a:txBody>
                  <a:tcPr/>
                </a:tc>
                <a:tc hMerge="1">
                  <a:txBody>
                    <a:bodyPr/>
                    <a:lstStyle/>
                    <a:p>
                      <a:pPr algn="ctr"/>
                      <a:endParaRPr lang="en-GB" sz="1600" b="1" dirty="0">
                        <a:solidFill>
                          <a:schemeClr val="tx1"/>
                        </a:solidFill>
                      </a:endParaRPr>
                    </a:p>
                  </a:txBody>
                  <a:tcPr/>
                </a:tc>
                <a:tc hMerge="1">
                  <a:txBody>
                    <a:bodyPr/>
                    <a:lstStyle/>
                    <a:p>
                      <a:pPr algn="ctr"/>
                      <a:endParaRPr lang="en-GB" sz="1600" b="1" dirty="0">
                        <a:solidFill>
                          <a:schemeClr val="tx1"/>
                        </a:solidFill>
                      </a:endParaRPr>
                    </a:p>
                  </a:txBody>
                  <a:tcPr/>
                </a:tc>
                <a:tc hMerge="1">
                  <a:txBody>
                    <a:bodyPr/>
                    <a:lstStyle/>
                    <a:p>
                      <a:pPr algn="ctr"/>
                      <a:endParaRPr lang="en-GB" sz="1600" b="1" dirty="0">
                        <a:solidFill>
                          <a:schemeClr val="tx1"/>
                        </a:solidFill>
                      </a:endParaRPr>
                    </a:p>
                  </a:txBody>
                  <a:tcPr/>
                </a:tc>
                <a:extLst>
                  <a:ext uri="{0D108BD9-81ED-4DB2-BD59-A6C34878D82A}">
                    <a16:rowId xmlns:a16="http://schemas.microsoft.com/office/drawing/2014/main" val="3660792440"/>
                  </a:ext>
                </a:extLst>
              </a:tr>
              <a:tr h="345053">
                <a:tc gridSpan="5">
                  <a:txBody>
                    <a:bodyPr/>
                    <a:lstStyle/>
                    <a:p>
                      <a:pPr algn="ctr"/>
                      <a:r>
                        <a:rPr lang="en-GB" dirty="0">
                          <a:latin typeface="Arial" panose="020B0604020202020204" pitchFamily="34" charset="0"/>
                          <a:cs typeface="Arial" panose="020B0604020202020204" pitchFamily="34" charset="0"/>
                        </a:rPr>
                        <a:t>Lunch </a:t>
                      </a:r>
                    </a:p>
                  </a:txBody>
                  <a:tcPr>
                    <a:solidFill>
                      <a:schemeClr val="bg1">
                        <a:lumMod val="95000"/>
                      </a:schemeClr>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238015306"/>
                  </a:ext>
                </a:extLst>
              </a:tr>
              <a:tr h="345053">
                <a:tc gridSpan="5">
                  <a:txBody>
                    <a:bodyPr/>
                    <a:lstStyle/>
                    <a:p>
                      <a:pPr algn="ctr"/>
                      <a:r>
                        <a:rPr lang="en-GB" sz="1600" b="1" dirty="0">
                          <a:latin typeface="Arial" panose="020B0604020202020204" pitchFamily="34" charset="0"/>
                          <a:cs typeface="Arial" panose="020B0604020202020204" pitchFamily="34" charset="0"/>
                        </a:rPr>
                        <a:t>Lesson 3 </a:t>
                      </a:r>
                    </a:p>
                  </a:txBody>
                  <a:tcPr>
                    <a:solidFill>
                      <a:schemeClr val="bg1">
                        <a:lumMod val="85000"/>
                      </a:schemeClr>
                    </a:solidFill>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extLst>
                  <a:ext uri="{0D108BD9-81ED-4DB2-BD59-A6C34878D82A}">
                    <a16:rowId xmlns:a16="http://schemas.microsoft.com/office/drawing/2014/main" val="1273313982"/>
                  </a:ext>
                </a:extLst>
              </a:tr>
              <a:tr h="345053">
                <a:tc gridSpan="5">
                  <a:txBody>
                    <a:bodyPr/>
                    <a:lstStyle/>
                    <a:p>
                      <a:pPr algn="ctr"/>
                      <a:r>
                        <a:rPr lang="en-GB" dirty="0">
                          <a:latin typeface="Arial" panose="020B0604020202020204" pitchFamily="34" charset="0"/>
                          <a:cs typeface="Arial" panose="020B0604020202020204" pitchFamily="34" charset="0"/>
                        </a:rPr>
                        <a:t>Break </a:t>
                      </a:r>
                    </a:p>
                  </a:txBody>
                  <a:tcPr>
                    <a:solidFill>
                      <a:schemeClr val="bg1">
                        <a:lumMod val="95000"/>
                      </a:schemeClr>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949290686"/>
                  </a:ext>
                </a:extLst>
              </a:tr>
              <a:tr h="345053">
                <a:tc gridSpan="5">
                  <a:txBody>
                    <a:bodyPr/>
                    <a:lstStyle/>
                    <a:p>
                      <a:pPr algn="ctr"/>
                      <a:r>
                        <a:rPr lang="en-GB" sz="1600" b="1" dirty="0">
                          <a:latin typeface="Arial" panose="020B0604020202020204" pitchFamily="34" charset="0"/>
                          <a:cs typeface="Arial" panose="020B0604020202020204" pitchFamily="34" charset="0"/>
                        </a:rPr>
                        <a:t>Lesson 4 </a:t>
                      </a:r>
                    </a:p>
                  </a:txBody>
                  <a:tcPr>
                    <a:solidFill>
                      <a:schemeClr val="bg1">
                        <a:lumMod val="85000"/>
                      </a:schemeClr>
                    </a:solidFill>
                  </a:tcPr>
                </a:tc>
                <a:tc hMerge="1">
                  <a:txBody>
                    <a:bodyPr/>
                    <a:lstStyle/>
                    <a:p>
                      <a:pPr algn="ctr"/>
                      <a:endParaRPr lang="en-GB" b="1" dirty="0"/>
                    </a:p>
                  </a:txBody>
                  <a:tcPr/>
                </a:tc>
                <a:tc hMerge="1">
                  <a:txBody>
                    <a:bodyPr/>
                    <a:lstStyle/>
                    <a:p>
                      <a:pPr algn="ctr"/>
                      <a:endParaRPr lang="en-GB" b="1" dirty="0"/>
                    </a:p>
                  </a:txBody>
                  <a:tcPr/>
                </a:tc>
                <a:tc hMerge="1">
                  <a:txBody>
                    <a:bodyPr/>
                    <a:lstStyle/>
                    <a:p>
                      <a:pPr algn="ctr"/>
                      <a:endParaRPr lang="en-GB" b="1" dirty="0"/>
                    </a:p>
                  </a:txBody>
                  <a:tcPr/>
                </a:tc>
                <a:tc hMerge="1">
                  <a:txBody>
                    <a:bodyPr/>
                    <a:lstStyle/>
                    <a:p>
                      <a:pPr algn="ctr"/>
                      <a:endParaRPr lang="en-GB" b="1" dirty="0"/>
                    </a:p>
                  </a:txBody>
                  <a:tcPr/>
                </a:tc>
                <a:extLst>
                  <a:ext uri="{0D108BD9-81ED-4DB2-BD59-A6C34878D82A}">
                    <a16:rowId xmlns:a16="http://schemas.microsoft.com/office/drawing/2014/main" val="3699637243"/>
                  </a:ext>
                </a:extLst>
              </a:tr>
            </a:tbl>
          </a:graphicData>
        </a:graphic>
      </p:graphicFrame>
      <p:pic>
        <p:nvPicPr>
          <p:cNvPr id="22" name="Picture 21">
            <a:extLst>
              <a:ext uri="{FF2B5EF4-FFF2-40B4-BE49-F238E27FC236}">
                <a16:creationId xmlns:a16="http://schemas.microsoft.com/office/drawing/2014/main" id="{37608676-1BD0-4F00-96B3-44B2363DB333}"/>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23749" y="11399604"/>
            <a:ext cx="3366516" cy="675132"/>
          </a:xfrm>
          <a:prstGeom prst="rect">
            <a:avLst/>
          </a:prstGeom>
        </p:spPr>
      </p:pic>
      <p:pic>
        <p:nvPicPr>
          <p:cNvPr id="23" name="Graphic 22" descr="Hill scene">
            <a:extLst>
              <a:ext uri="{FF2B5EF4-FFF2-40B4-BE49-F238E27FC236}">
                <a16:creationId xmlns:a16="http://schemas.microsoft.com/office/drawing/2014/main" id="{9BE08503-13CE-48B5-8324-72277E95A42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0800000" flipV="1">
            <a:off x="206075" y="4431892"/>
            <a:ext cx="911111" cy="911111"/>
          </a:xfrm>
          <a:prstGeom prst="rect">
            <a:avLst/>
          </a:prstGeom>
        </p:spPr>
      </p:pic>
      <p:sp>
        <p:nvSpPr>
          <p:cNvPr id="15" name="TextBox 14">
            <a:extLst>
              <a:ext uri="{FF2B5EF4-FFF2-40B4-BE49-F238E27FC236}">
                <a16:creationId xmlns:a16="http://schemas.microsoft.com/office/drawing/2014/main" id="{224B350F-71C5-470D-A538-2E9FA3BBD719}"/>
              </a:ext>
            </a:extLst>
          </p:cNvPr>
          <p:cNvSpPr txBox="1"/>
          <p:nvPr/>
        </p:nvSpPr>
        <p:spPr>
          <a:xfrm>
            <a:off x="206074" y="104000"/>
            <a:ext cx="4592169" cy="1323439"/>
          </a:xfrm>
          <a:prstGeom prst="rect">
            <a:avLst/>
          </a:prstGeom>
          <a:noFill/>
        </p:spPr>
        <p:txBody>
          <a:bodyPr wrap="square" rtlCol="0">
            <a:spAutoFit/>
          </a:bodyPr>
          <a:lstStyle/>
          <a:p>
            <a:r>
              <a:rPr lang="en-GB" sz="1600" b="1" dirty="0">
                <a:latin typeface="Arial" panose="020B0604020202020204" pitchFamily="34" charset="0"/>
                <a:ea typeface="Malgun Gothic" panose="020B0503020000020004" pitchFamily="34" charset="-127"/>
                <a:cs typeface="Arial" panose="020B0604020202020204" pitchFamily="34" charset="0"/>
              </a:rPr>
              <a:t>Wake up, get out of bed and have something to eat and drink. Draw your curtains and open your window - fresh air and daylight are really important and will make you feel ready to start work.</a:t>
            </a:r>
          </a:p>
        </p:txBody>
      </p:sp>
      <p:sp>
        <p:nvSpPr>
          <p:cNvPr id="16" name="Rectangle 15">
            <a:extLst>
              <a:ext uri="{FF2B5EF4-FFF2-40B4-BE49-F238E27FC236}">
                <a16:creationId xmlns:a16="http://schemas.microsoft.com/office/drawing/2014/main" id="{2EFDFDBC-D8F6-4AA6-9151-6542B2021C5D}"/>
              </a:ext>
            </a:extLst>
          </p:cNvPr>
          <p:cNvSpPr/>
          <p:nvPr/>
        </p:nvSpPr>
        <p:spPr>
          <a:xfrm>
            <a:off x="1237656" y="4431892"/>
            <a:ext cx="5496595" cy="7419467"/>
          </a:xfrm>
          <a:prstGeom prst="rect">
            <a:avLst/>
          </a:prstGeom>
        </p:spPr>
        <p:txBody>
          <a:bodyPr wrap="square">
            <a:spAutoFit/>
          </a:bodyPr>
          <a:lstStyle/>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Once you have finished your work for the day, make sure you submit it. Your teachers need to know how you are getting on.</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Use the private comment function to message any teachers if you have questions or are stuck.</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All of your learning won’t be on online, some of it might be activities or reading – remote doesn’t mean digital.</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Got a technical problem? Email </a:t>
            </a:r>
            <a:r>
              <a:rPr lang="en-GB" sz="1500" u="sng" dirty="0">
                <a:solidFill>
                  <a:srgbClr val="970D34"/>
                </a:solidFill>
                <a:latin typeface="Arial" panose="020B0604020202020204" pitchFamily="34" charset="0"/>
                <a:ea typeface="Malgun Gothic" panose="020B0503020000020004" pitchFamily="34" charset="-127"/>
                <a:cs typeface="Arial" panose="020B0604020202020204" pitchFamily="34" charset="0"/>
                <a:hlinkClick r:id="rId19">
                  <a:extLst>
                    <a:ext uri="{A12FA001-AC4F-418D-AE19-62706E023703}">
                      <ahyp:hlinkClr xmlns:ahyp="http://schemas.microsoft.com/office/drawing/2018/hyperlinkcolor" val="tx"/>
                    </a:ext>
                  </a:extLst>
                </a:hlinkClick>
              </a:rPr>
              <a:t>office@deantrustrosebridge.co.uk</a:t>
            </a:r>
            <a:r>
              <a:rPr lang="en-GB" sz="1500" dirty="0">
                <a:solidFill>
                  <a:srgbClr val="970D34"/>
                </a:solidFill>
                <a:latin typeface="Arial" panose="020B0604020202020204" pitchFamily="34" charset="0"/>
                <a:ea typeface="Malgun Gothic" panose="020B0503020000020004" pitchFamily="34" charset="-127"/>
                <a:cs typeface="Arial" panose="020B0604020202020204" pitchFamily="34" charset="0"/>
              </a:rPr>
              <a:t> </a:t>
            </a:r>
            <a:r>
              <a:rPr lang="en-GB" sz="1500" dirty="0">
                <a:latin typeface="Arial" panose="020B0604020202020204" pitchFamily="34" charset="0"/>
                <a:ea typeface="Malgun Gothic" panose="020B0503020000020004" pitchFamily="34" charset="-127"/>
                <a:cs typeface="Arial" panose="020B0604020202020204" pitchFamily="34" charset="0"/>
              </a:rPr>
              <a:t>and someone will be in touch.</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Get outside go for a walk, cycle or run. Get moving and get active. Exercise makes you feel good!</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Tidy up your work area and take any dirty cups and plates to your kitchen.</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An hour before bedtime you need to be switching off your TV, computer or tablet. A good night’s sleep is really important and even more so in Lockdown. </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Move devices such as phones away from your workspace so you aren’t tempted to use them whilst you’re working. </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Your teachers will be having a rest at the end of the school day and so should you. Doing your work late at night is not good for you and we know when you have done.</a:t>
            </a:r>
          </a:p>
          <a:p>
            <a:pPr>
              <a:lnSpc>
                <a:spcPct val="107000"/>
              </a:lnSpc>
              <a:spcAft>
                <a:spcPts val="800"/>
              </a:spcAft>
            </a:pPr>
            <a:r>
              <a:rPr lang="en-GB" sz="1500" dirty="0">
                <a:latin typeface="Arial" panose="020B0604020202020204" pitchFamily="34" charset="0"/>
                <a:ea typeface="Malgun Gothic" panose="020B0503020000020004" pitchFamily="34" charset="-127"/>
                <a:cs typeface="Arial" panose="020B0604020202020204" pitchFamily="34" charset="0"/>
              </a:rPr>
              <a:t>If you are worried or struggling with something a chat with a teacher, PSM or your Head of Year could be really helpful. Let us know and we can arrange to support you. School staff will be checking in with you regularly but that doesn’t mean you can’t get in touch with us…</a:t>
            </a:r>
          </a:p>
        </p:txBody>
      </p:sp>
    </p:spTree>
    <p:extLst>
      <p:ext uri="{BB962C8B-B14F-4D97-AF65-F5344CB8AC3E}">
        <p14:creationId xmlns:p14="http://schemas.microsoft.com/office/powerpoint/2010/main" val="289461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5286197-1680-4342-9660-962C82C88B67}"/>
              </a:ext>
            </a:extLst>
          </p:cNvPr>
          <p:cNvGraphicFramePr>
            <a:graphicFrameLocks noGrp="1"/>
          </p:cNvGraphicFramePr>
          <p:nvPr>
            <p:ph idx="1"/>
            <p:extLst>
              <p:ext uri="{D42A27DB-BD31-4B8C-83A1-F6EECF244321}">
                <p14:modId xmlns:p14="http://schemas.microsoft.com/office/powerpoint/2010/main" val="3578384933"/>
              </p:ext>
            </p:extLst>
          </p:nvPr>
        </p:nvGraphicFramePr>
        <p:xfrm>
          <a:off x="147552" y="7830633"/>
          <a:ext cx="6478880" cy="4192865"/>
        </p:xfrm>
        <a:graphic>
          <a:graphicData uri="http://schemas.openxmlformats.org/drawingml/2006/table">
            <a:tbl>
              <a:tblPr firstRow="1" bandRow="1">
                <a:tableStyleId>{5C22544A-7EE6-4342-B048-85BDC9FD1C3A}</a:tableStyleId>
              </a:tblPr>
              <a:tblGrid>
                <a:gridCol w="1023119">
                  <a:extLst>
                    <a:ext uri="{9D8B030D-6E8A-4147-A177-3AD203B41FA5}">
                      <a16:colId xmlns:a16="http://schemas.microsoft.com/office/drawing/2014/main" val="593972427"/>
                    </a:ext>
                  </a:extLst>
                </a:gridCol>
                <a:gridCol w="514794">
                  <a:extLst>
                    <a:ext uri="{9D8B030D-6E8A-4147-A177-3AD203B41FA5}">
                      <a16:colId xmlns:a16="http://schemas.microsoft.com/office/drawing/2014/main" val="2571816398"/>
                    </a:ext>
                  </a:extLst>
                </a:gridCol>
                <a:gridCol w="577515">
                  <a:extLst>
                    <a:ext uri="{9D8B030D-6E8A-4147-A177-3AD203B41FA5}">
                      <a16:colId xmlns:a16="http://schemas.microsoft.com/office/drawing/2014/main" val="1086537008"/>
                    </a:ext>
                  </a:extLst>
                </a:gridCol>
                <a:gridCol w="481264">
                  <a:extLst>
                    <a:ext uri="{9D8B030D-6E8A-4147-A177-3AD203B41FA5}">
                      <a16:colId xmlns:a16="http://schemas.microsoft.com/office/drawing/2014/main" val="3409065558"/>
                    </a:ext>
                  </a:extLst>
                </a:gridCol>
                <a:gridCol w="609600">
                  <a:extLst>
                    <a:ext uri="{9D8B030D-6E8A-4147-A177-3AD203B41FA5}">
                      <a16:colId xmlns:a16="http://schemas.microsoft.com/office/drawing/2014/main" val="384460150"/>
                    </a:ext>
                  </a:extLst>
                </a:gridCol>
                <a:gridCol w="673768">
                  <a:extLst>
                    <a:ext uri="{9D8B030D-6E8A-4147-A177-3AD203B41FA5}">
                      <a16:colId xmlns:a16="http://schemas.microsoft.com/office/drawing/2014/main" val="2624441417"/>
                    </a:ext>
                  </a:extLst>
                </a:gridCol>
                <a:gridCol w="641684">
                  <a:extLst>
                    <a:ext uri="{9D8B030D-6E8A-4147-A177-3AD203B41FA5}">
                      <a16:colId xmlns:a16="http://schemas.microsoft.com/office/drawing/2014/main" val="97393933"/>
                    </a:ext>
                  </a:extLst>
                </a:gridCol>
                <a:gridCol w="689811">
                  <a:extLst>
                    <a:ext uri="{9D8B030D-6E8A-4147-A177-3AD203B41FA5}">
                      <a16:colId xmlns:a16="http://schemas.microsoft.com/office/drawing/2014/main" val="1616478736"/>
                    </a:ext>
                  </a:extLst>
                </a:gridCol>
                <a:gridCol w="737937">
                  <a:extLst>
                    <a:ext uri="{9D8B030D-6E8A-4147-A177-3AD203B41FA5}">
                      <a16:colId xmlns:a16="http://schemas.microsoft.com/office/drawing/2014/main" val="4190950618"/>
                    </a:ext>
                  </a:extLst>
                </a:gridCol>
                <a:gridCol w="529388">
                  <a:extLst>
                    <a:ext uri="{9D8B030D-6E8A-4147-A177-3AD203B41FA5}">
                      <a16:colId xmlns:a16="http://schemas.microsoft.com/office/drawing/2014/main" val="2807951473"/>
                    </a:ext>
                  </a:extLst>
                </a:gridCol>
              </a:tblGrid>
              <a:tr h="1068665">
                <a:tc>
                  <a:txBody>
                    <a:bodyPr/>
                    <a:lstStyle/>
                    <a:p>
                      <a:r>
                        <a:rPr lang="en-GB" dirty="0">
                          <a:latin typeface="Arial" panose="020B0604020202020204" pitchFamily="34" charset="0"/>
                          <a:cs typeface="Arial" panose="020B0604020202020204" pitchFamily="34" charset="0"/>
                        </a:rPr>
                        <a:t>Week ending </a:t>
                      </a:r>
                    </a:p>
                  </a:txBody>
                  <a:tcPr>
                    <a:solidFill>
                      <a:srgbClr val="990033"/>
                    </a:solidFill>
                  </a:tcPr>
                </a:tc>
                <a:tc>
                  <a:txBody>
                    <a:bodyPr/>
                    <a:lstStyle/>
                    <a:p>
                      <a:r>
                        <a:rPr lang="en-GB" dirty="0">
                          <a:latin typeface="Arial" panose="020B0604020202020204" pitchFamily="34" charset="0"/>
                          <a:cs typeface="Arial" panose="020B0604020202020204" pitchFamily="34" charset="0"/>
                        </a:rPr>
                        <a:t>5.2.202</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12.2.2021</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19.2.2021</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26.2.2021</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5.3.2021</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12.3.2021</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19.3.2021</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26.3.2021</a:t>
                      </a:r>
                    </a:p>
                  </a:txBody>
                  <a:tcPr vert="vert270">
                    <a:solidFill>
                      <a:srgbClr val="990033"/>
                    </a:solidFill>
                  </a:tcPr>
                </a:tc>
                <a:tc>
                  <a:txBody>
                    <a:bodyPr/>
                    <a:lstStyle/>
                    <a:p>
                      <a:r>
                        <a:rPr lang="en-GB" dirty="0">
                          <a:latin typeface="Arial" panose="020B0604020202020204" pitchFamily="34" charset="0"/>
                          <a:cs typeface="Arial" panose="020B0604020202020204" pitchFamily="34" charset="0"/>
                        </a:rPr>
                        <a:t>2.4.2021</a:t>
                      </a:r>
                    </a:p>
                  </a:txBody>
                  <a:tcPr vert="vert270">
                    <a:solidFill>
                      <a:srgbClr val="990033"/>
                    </a:solidFill>
                  </a:tcPr>
                </a:tc>
                <a:extLst>
                  <a:ext uri="{0D108BD9-81ED-4DB2-BD59-A6C34878D82A}">
                    <a16:rowId xmlns:a16="http://schemas.microsoft.com/office/drawing/2014/main" val="1655037059"/>
                  </a:ext>
                </a:extLst>
              </a:tr>
              <a:tr h="370840">
                <a:tc>
                  <a:txBody>
                    <a:bodyPr/>
                    <a:lstStyle/>
                    <a:p>
                      <a:r>
                        <a:rPr lang="en-GB" dirty="0">
                          <a:latin typeface="Arial" panose="020B0604020202020204" pitchFamily="34" charset="0"/>
                          <a:cs typeface="Arial" panose="020B0604020202020204" pitchFamily="34" charset="0"/>
                        </a:rPr>
                        <a:t>English </a:t>
                      </a: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rowSpan="7">
                  <a:txBody>
                    <a:bodyPr/>
                    <a:lstStyle/>
                    <a:p>
                      <a:pPr algn="ctr"/>
                      <a:r>
                        <a:rPr lang="en-GB" sz="2400" dirty="0">
                          <a:latin typeface="Arial" panose="020B0604020202020204" pitchFamily="34" charset="0"/>
                          <a:cs typeface="Arial" panose="020B0604020202020204" pitchFamily="34" charset="0"/>
                        </a:rPr>
                        <a:t>Half term Holiday </a:t>
                      </a:r>
                    </a:p>
                  </a:txBody>
                  <a:tcPr vert="vert270">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rowSpan="7">
                  <a:txBody>
                    <a:bodyPr/>
                    <a:lstStyle/>
                    <a:p>
                      <a:r>
                        <a:rPr lang="en-GB" dirty="0">
                          <a:latin typeface="Arial" panose="020B0604020202020204" pitchFamily="34" charset="0"/>
                          <a:cs typeface="Arial" panose="020B0604020202020204" pitchFamily="34" charset="0"/>
                        </a:rPr>
                        <a:t>Break up for Easter Holidays on Wednesday 31</a:t>
                      </a:r>
                      <a:r>
                        <a:rPr lang="en-GB" baseline="30000" dirty="0">
                          <a:latin typeface="Arial" panose="020B0604020202020204" pitchFamily="34" charset="0"/>
                          <a:cs typeface="Arial" panose="020B0604020202020204" pitchFamily="34" charset="0"/>
                        </a:rPr>
                        <a:t>st</a:t>
                      </a:r>
                      <a:r>
                        <a:rPr lang="en-GB" dirty="0">
                          <a:latin typeface="Arial" panose="020B0604020202020204" pitchFamily="34" charset="0"/>
                          <a:cs typeface="Arial" panose="020B0604020202020204" pitchFamily="34" charset="0"/>
                        </a:rPr>
                        <a:t> March 2021</a:t>
                      </a:r>
                    </a:p>
                  </a:txBody>
                  <a:tcPr vert="vert270">
                    <a:solidFill>
                      <a:schemeClr val="bg1">
                        <a:lumMod val="85000"/>
                      </a:schemeClr>
                    </a:solidFill>
                  </a:tcPr>
                </a:tc>
                <a:extLst>
                  <a:ext uri="{0D108BD9-81ED-4DB2-BD59-A6C34878D82A}">
                    <a16:rowId xmlns:a16="http://schemas.microsoft.com/office/drawing/2014/main" val="2290082487"/>
                  </a:ext>
                </a:extLst>
              </a:tr>
              <a:tr h="370840">
                <a:tc>
                  <a:txBody>
                    <a:bodyPr/>
                    <a:lstStyle/>
                    <a:p>
                      <a:r>
                        <a:rPr lang="en-GB" dirty="0">
                          <a:latin typeface="Arial" panose="020B0604020202020204" pitchFamily="34" charset="0"/>
                          <a:cs typeface="Arial" panose="020B0604020202020204" pitchFamily="34" charset="0"/>
                        </a:rPr>
                        <a:t>Maths </a:t>
                      </a:r>
                    </a:p>
                  </a:txBody>
                  <a:tcPr>
                    <a:solidFill>
                      <a:schemeClr val="bg1">
                        <a:lumMod val="95000"/>
                      </a:schemeClr>
                    </a:solidFill>
                  </a:tcPr>
                </a:tc>
                <a:tc>
                  <a:txBody>
                    <a:bodyPr/>
                    <a:lstStyle/>
                    <a:p>
                      <a:endParaRPr lang="en-GB">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vMerge="1">
                  <a:txBody>
                    <a:bodyPr/>
                    <a:lstStyle/>
                    <a:p>
                      <a:endParaRPr lang="en-GB" dirty="0"/>
                    </a:p>
                  </a:txBody>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vMerge="1">
                  <a:txBody>
                    <a:bodyPr/>
                    <a:lstStyle/>
                    <a:p>
                      <a:endParaRPr lang="en-GB" dirty="0"/>
                    </a:p>
                  </a:txBody>
                  <a:tcPr/>
                </a:tc>
                <a:extLst>
                  <a:ext uri="{0D108BD9-81ED-4DB2-BD59-A6C34878D82A}">
                    <a16:rowId xmlns:a16="http://schemas.microsoft.com/office/drawing/2014/main" val="2923747398"/>
                  </a:ext>
                </a:extLst>
              </a:tr>
              <a:tr h="370840">
                <a:tc>
                  <a:txBody>
                    <a:bodyPr/>
                    <a:lstStyle/>
                    <a:p>
                      <a:r>
                        <a:rPr lang="en-GB" dirty="0">
                          <a:latin typeface="Arial" panose="020B0604020202020204" pitchFamily="34" charset="0"/>
                          <a:cs typeface="Arial" panose="020B0604020202020204" pitchFamily="34" charset="0"/>
                        </a:rPr>
                        <a:t>Science</a:t>
                      </a:r>
                    </a:p>
                  </a:txBody>
                  <a:tcPr>
                    <a:solidFill>
                      <a:schemeClr val="bg1">
                        <a:lumMod val="85000"/>
                      </a:schemeClr>
                    </a:solidFill>
                  </a:tcPr>
                </a:tc>
                <a:tc>
                  <a:txBody>
                    <a:bodyPr/>
                    <a:lstStyle/>
                    <a:p>
                      <a:endParaRPr lang="en-GB">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vMerge="1">
                  <a:txBody>
                    <a:bodyPr/>
                    <a:lstStyle/>
                    <a:p>
                      <a:endParaRPr lang="en-GB" dirty="0"/>
                    </a:p>
                  </a:txBody>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vMerge="1">
                  <a:txBody>
                    <a:bodyPr/>
                    <a:lstStyle/>
                    <a:p>
                      <a:endParaRPr lang="en-GB" dirty="0"/>
                    </a:p>
                  </a:txBody>
                  <a:tcPr/>
                </a:tc>
                <a:extLst>
                  <a:ext uri="{0D108BD9-81ED-4DB2-BD59-A6C34878D82A}">
                    <a16:rowId xmlns:a16="http://schemas.microsoft.com/office/drawing/2014/main" val="1611325095"/>
                  </a:ext>
                </a:extLst>
              </a:tr>
              <a:tr h="370840">
                <a:tc>
                  <a:txBody>
                    <a:bodyPr/>
                    <a:lstStyle/>
                    <a:p>
                      <a:r>
                        <a:rPr lang="en-GB" dirty="0">
                          <a:latin typeface="Arial" panose="020B0604020202020204" pitchFamily="34" charset="0"/>
                          <a:cs typeface="Arial" panose="020B0604020202020204" pitchFamily="34" charset="0"/>
                        </a:rPr>
                        <a:t>Option 1 </a:t>
                      </a:r>
                    </a:p>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vMerge="1">
                  <a:txBody>
                    <a:bodyPr/>
                    <a:lstStyle/>
                    <a:p>
                      <a:endParaRPr lang="en-GB" dirty="0"/>
                    </a:p>
                  </a:txBody>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vMerge="1">
                  <a:txBody>
                    <a:bodyPr/>
                    <a:lstStyle/>
                    <a:p>
                      <a:endParaRPr lang="en-GB" dirty="0"/>
                    </a:p>
                  </a:txBody>
                  <a:tcPr/>
                </a:tc>
                <a:extLst>
                  <a:ext uri="{0D108BD9-81ED-4DB2-BD59-A6C34878D82A}">
                    <a16:rowId xmlns:a16="http://schemas.microsoft.com/office/drawing/2014/main" val="3618775129"/>
                  </a:ext>
                </a:extLst>
              </a:tr>
              <a:tr h="370840">
                <a:tc>
                  <a:txBody>
                    <a:bodyPr/>
                    <a:lstStyle/>
                    <a:p>
                      <a:r>
                        <a:rPr lang="en-GB" dirty="0">
                          <a:latin typeface="Arial" panose="020B0604020202020204" pitchFamily="34" charset="0"/>
                          <a:cs typeface="Arial" panose="020B0604020202020204" pitchFamily="34" charset="0"/>
                        </a:rPr>
                        <a:t>Option 2 </a:t>
                      </a:r>
                    </a:p>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vMerge="1">
                  <a:txBody>
                    <a:bodyPr/>
                    <a:lstStyle/>
                    <a:p>
                      <a:endParaRPr lang="en-GB" dirty="0"/>
                    </a:p>
                  </a:txBody>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vMerge="1">
                  <a:txBody>
                    <a:bodyPr/>
                    <a:lstStyle/>
                    <a:p>
                      <a:endParaRPr lang="en-GB" dirty="0"/>
                    </a:p>
                  </a:txBody>
                  <a:tcPr/>
                </a:tc>
                <a:extLst>
                  <a:ext uri="{0D108BD9-81ED-4DB2-BD59-A6C34878D82A}">
                    <a16:rowId xmlns:a16="http://schemas.microsoft.com/office/drawing/2014/main" val="2600439311"/>
                  </a:ext>
                </a:extLst>
              </a:tr>
              <a:tr h="370840">
                <a:tc>
                  <a:txBody>
                    <a:bodyPr/>
                    <a:lstStyle/>
                    <a:p>
                      <a:r>
                        <a:rPr lang="en-GB" dirty="0">
                          <a:latin typeface="Arial" panose="020B0604020202020204" pitchFamily="34" charset="0"/>
                          <a:cs typeface="Arial" panose="020B0604020202020204" pitchFamily="34" charset="0"/>
                        </a:rPr>
                        <a:t>Option 3</a:t>
                      </a:r>
                    </a:p>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vMerge="1">
                  <a:txBody>
                    <a:bodyPr/>
                    <a:lstStyle/>
                    <a:p>
                      <a:endParaRPr lang="en-GB" dirty="0"/>
                    </a:p>
                  </a:txBody>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95000"/>
                      </a:schemeClr>
                    </a:solidFill>
                  </a:tcPr>
                </a:tc>
                <a:tc vMerge="1">
                  <a:txBody>
                    <a:bodyPr/>
                    <a:lstStyle/>
                    <a:p>
                      <a:endParaRPr lang="en-GB" dirty="0"/>
                    </a:p>
                  </a:txBody>
                  <a:tcPr/>
                </a:tc>
                <a:extLst>
                  <a:ext uri="{0D108BD9-81ED-4DB2-BD59-A6C34878D82A}">
                    <a16:rowId xmlns:a16="http://schemas.microsoft.com/office/drawing/2014/main" val="2848841955"/>
                  </a:ext>
                </a:extLst>
              </a:tr>
              <a:tr h="370840">
                <a:tc>
                  <a:txBody>
                    <a:bodyPr/>
                    <a:lstStyle/>
                    <a:p>
                      <a:r>
                        <a:rPr lang="en-GB" dirty="0">
                          <a:latin typeface="Arial" panose="020B0604020202020204" pitchFamily="34" charset="0"/>
                          <a:cs typeface="Arial" panose="020B0604020202020204" pitchFamily="34" charset="0"/>
                        </a:rPr>
                        <a:t>Option 4</a:t>
                      </a:r>
                    </a:p>
                    <a:p>
                      <a:r>
                        <a:rPr lang="en-GB" dirty="0">
                          <a:latin typeface="Arial" panose="020B0604020202020204" pitchFamily="34" charset="0"/>
                          <a:cs typeface="Arial" panose="020B0604020202020204" pitchFamily="34" charset="0"/>
                        </a:rPr>
                        <a:t> </a:t>
                      </a: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vMerge="1">
                  <a:txBody>
                    <a:bodyPr/>
                    <a:lstStyle/>
                    <a:p>
                      <a:endParaRPr lang="en-GB" dirty="0"/>
                    </a:p>
                  </a:txBody>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dirty="0">
                        <a:latin typeface="Arial" panose="020B0604020202020204" pitchFamily="34" charset="0"/>
                        <a:cs typeface="Arial" panose="020B0604020202020204" pitchFamily="34" charset="0"/>
                      </a:endParaRPr>
                    </a:p>
                  </a:txBody>
                  <a:tcPr>
                    <a:solidFill>
                      <a:schemeClr val="bg1">
                        <a:lumMod val="85000"/>
                      </a:schemeClr>
                    </a:solidFill>
                  </a:tcPr>
                </a:tc>
                <a:tc vMerge="1">
                  <a:txBody>
                    <a:bodyPr/>
                    <a:lstStyle/>
                    <a:p>
                      <a:endParaRPr lang="en-GB" dirty="0"/>
                    </a:p>
                  </a:txBody>
                  <a:tcPr/>
                </a:tc>
                <a:extLst>
                  <a:ext uri="{0D108BD9-81ED-4DB2-BD59-A6C34878D82A}">
                    <a16:rowId xmlns:a16="http://schemas.microsoft.com/office/drawing/2014/main" val="1414811456"/>
                  </a:ext>
                </a:extLst>
              </a:tr>
            </a:tbl>
          </a:graphicData>
        </a:graphic>
      </p:graphicFrame>
      <p:graphicFrame>
        <p:nvGraphicFramePr>
          <p:cNvPr id="6" name="Table 5">
            <a:extLst>
              <a:ext uri="{FF2B5EF4-FFF2-40B4-BE49-F238E27FC236}">
                <a16:creationId xmlns:a16="http://schemas.microsoft.com/office/drawing/2014/main" id="{5B829AA9-01BE-4C9B-B4CC-E876B7E68FDB}"/>
              </a:ext>
            </a:extLst>
          </p:cNvPr>
          <p:cNvGraphicFramePr>
            <a:graphicFrameLocks noGrp="1"/>
          </p:cNvGraphicFramePr>
          <p:nvPr>
            <p:extLst>
              <p:ext uri="{D42A27DB-BD31-4B8C-83A1-F6EECF244321}">
                <p14:modId xmlns:p14="http://schemas.microsoft.com/office/powerpoint/2010/main" val="4248908246"/>
              </p:ext>
            </p:extLst>
          </p:nvPr>
        </p:nvGraphicFramePr>
        <p:xfrm>
          <a:off x="443079" y="585387"/>
          <a:ext cx="5971842" cy="3403736"/>
        </p:xfrm>
        <a:graphic>
          <a:graphicData uri="http://schemas.openxmlformats.org/drawingml/2006/table">
            <a:tbl>
              <a:tblPr firstRow="1" bandRow="1">
                <a:tableStyleId>{5C22544A-7EE6-4342-B048-85BDC9FD1C3A}</a:tableStyleId>
              </a:tblPr>
              <a:tblGrid>
                <a:gridCol w="1290083">
                  <a:extLst>
                    <a:ext uri="{9D8B030D-6E8A-4147-A177-3AD203B41FA5}">
                      <a16:colId xmlns:a16="http://schemas.microsoft.com/office/drawing/2014/main" val="2441738601"/>
                    </a:ext>
                  </a:extLst>
                </a:gridCol>
                <a:gridCol w="1538177">
                  <a:extLst>
                    <a:ext uri="{9D8B030D-6E8A-4147-A177-3AD203B41FA5}">
                      <a16:colId xmlns:a16="http://schemas.microsoft.com/office/drawing/2014/main" val="1307948606"/>
                    </a:ext>
                  </a:extLst>
                </a:gridCol>
                <a:gridCol w="1491063">
                  <a:extLst>
                    <a:ext uri="{9D8B030D-6E8A-4147-A177-3AD203B41FA5}">
                      <a16:colId xmlns:a16="http://schemas.microsoft.com/office/drawing/2014/main" val="1355301200"/>
                    </a:ext>
                  </a:extLst>
                </a:gridCol>
                <a:gridCol w="1652519">
                  <a:extLst>
                    <a:ext uri="{9D8B030D-6E8A-4147-A177-3AD203B41FA5}">
                      <a16:colId xmlns:a16="http://schemas.microsoft.com/office/drawing/2014/main" val="4014866184"/>
                    </a:ext>
                  </a:extLst>
                </a:gridCol>
              </a:tblGrid>
              <a:tr h="368317">
                <a:tc>
                  <a:txBody>
                    <a:bodyPr/>
                    <a:lstStyle/>
                    <a:p>
                      <a:r>
                        <a:rPr lang="en-GB" sz="1200" dirty="0">
                          <a:latin typeface="Arial" panose="020B0604020202020204" pitchFamily="34" charset="0"/>
                          <a:cs typeface="Arial" panose="020B0604020202020204" pitchFamily="34" charset="0"/>
                        </a:rPr>
                        <a:t>Thursday AM </a:t>
                      </a:r>
                    </a:p>
                  </a:txBody>
                  <a:tcPr>
                    <a:solidFill>
                      <a:srgbClr val="990033"/>
                    </a:solidFill>
                  </a:tcPr>
                </a:tc>
                <a:tc>
                  <a:txBody>
                    <a:bodyPr/>
                    <a:lstStyle/>
                    <a:p>
                      <a:r>
                        <a:rPr lang="en-GB" sz="1200" dirty="0">
                          <a:latin typeface="Arial" panose="020B0604020202020204" pitchFamily="34" charset="0"/>
                          <a:cs typeface="Arial" panose="020B0604020202020204" pitchFamily="34" charset="0"/>
                        </a:rPr>
                        <a:t>Thursday  PM </a:t>
                      </a:r>
                    </a:p>
                  </a:txBody>
                  <a:tcPr>
                    <a:solidFill>
                      <a:srgbClr val="990033"/>
                    </a:solidFill>
                  </a:tcPr>
                </a:tc>
                <a:tc>
                  <a:txBody>
                    <a:bodyPr/>
                    <a:lstStyle/>
                    <a:p>
                      <a:r>
                        <a:rPr lang="en-GB" sz="1200" dirty="0">
                          <a:latin typeface="Arial" panose="020B0604020202020204" pitchFamily="34" charset="0"/>
                          <a:cs typeface="Arial" panose="020B0604020202020204" pitchFamily="34" charset="0"/>
                        </a:rPr>
                        <a:t>Friday AM</a:t>
                      </a:r>
                    </a:p>
                  </a:txBody>
                  <a:tcPr>
                    <a:solidFill>
                      <a:srgbClr val="990033"/>
                    </a:solidFill>
                  </a:tcPr>
                </a:tc>
                <a:tc>
                  <a:txBody>
                    <a:bodyPr/>
                    <a:lstStyle/>
                    <a:p>
                      <a:r>
                        <a:rPr lang="en-GB" sz="1200" dirty="0">
                          <a:latin typeface="Arial" panose="020B0604020202020204" pitchFamily="34" charset="0"/>
                          <a:cs typeface="Arial" panose="020B0604020202020204" pitchFamily="34" charset="0"/>
                        </a:rPr>
                        <a:t>Friday PM </a:t>
                      </a:r>
                    </a:p>
                  </a:txBody>
                  <a:tcPr>
                    <a:solidFill>
                      <a:srgbClr val="990033"/>
                    </a:solidFill>
                  </a:tcPr>
                </a:tc>
                <a:extLst>
                  <a:ext uri="{0D108BD9-81ED-4DB2-BD59-A6C34878D82A}">
                    <a16:rowId xmlns:a16="http://schemas.microsoft.com/office/drawing/2014/main" val="2278026786"/>
                  </a:ext>
                </a:extLst>
              </a:tr>
              <a:tr h="368317">
                <a:tc>
                  <a:txBody>
                    <a:bodyPr/>
                    <a:lstStyle/>
                    <a:p>
                      <a:r>
                        <a:rPr lang="en-GB" sz="1200" dirty="0">
                          <a:latin typeface="Arial" panose="020B0604020202020204" pitchFamily="34" charset="0"/>
                          <a:cs typeface="Arial" panose="020B0604020202020204" pitchFamily="34" charset="0"/>
                        </a:rPr>
                        <a:t>Geography </a:t>
                      </a:r>
                    </a:p>
                  </a:txBody>
                  <a:tcPr>
                    <a:solidFill>
                      <a:schemeClr val="bg1">
                        <a:lumMod val="85000"/>
                      </a:schemeClr>
                    </a:solidFill>
                  </a:tcPr>
                </a:tc>
                <a:tc>
                  <a:txBody>
                    <a:bodyPr/>
                    <a:lstStyle/>
                    <a:p>
                      <a:r>
                        <a:rPr lang="en-GB" sz="1200" dirty="0">
                          <a:latin typeface="Arial" panose="020B0604020202020204" pitchFamily="34" charset="0"/>
                          <a:cs typeface="Arial" panose="020B0604020202020204" pitchFamily="34" charset="0"/>
                        </a:rPr>
                        <a:t>Art </a:t>
                      </a:r>
                    </a:p>
                  </a:txBody>
                  <a:tcPr>
                    <a:solidFill>
                      <a:schemeClr val="bg1">
                        <a:lumMod val="85000"/>
                      </a:schemeClr>
                    </a:solidFill>
                  </a:tcPr>
                </a:tc>
                <a:tc>
                  <a:txBody>
                    <a:bodyPr/>
                    <a:lstStyle/>
                    <a:p>
                      <a:r>
                        <a:rPr lang="en-GB" sz="1200" dirty="0">
                          <a:latin typeface="Arial" panose="020B0604020202020204" pitchFamily="34" charset="0"/>
                          <a:cs typeface="Arial" panose="020B0604020202020204" pitchFamily="34" charset="0"/>
                        </a:rPr>
                        <a:t>PE </a:t>
                      </a:r>
                    </a:p>
                  </a:txBody>
                  <a:tcPr>
                    <a:solidFill>
                      <a:schemeClr val="bg1">
                        <a:lumMod val="85000"/>
                      </a:schemeClr>
                    </a:solidFill>
                  </a:tcPr>
                </a:tc>
                <a:tc>
                  <a:txBody>
                    <a:bodyPr/>
                    <a:lstStyle/>
                    <a:p>
                      <a:r>
                        <a:rPr lang="en-GB" sz="1200" dirty="0">
                          <a:latin typeface="Arial" panose="020B0604020202020204" pitchFamily="34" charset="0"/>
                          <a:cs typeface="Arial" panose="020B0604020202020204" pitchFamily="34" charset="0"/>
                        </a:rPr>
                        <a:t>Wellbeing </a:t>
                      </a:r>
                    </a:p>
                  </a:txBody>
                  <a:tcPr>
                    <a:solidFill>
                      <a:schemeClr val="bg1">
                        <a:lumMod val="85000"/>
                      </a:schemeClr>
                    </a:solidFill>
                  </a:tcPr>
                </a:tc>
                <a:extLst>
                  <a:ext uri="{0D108BD9-81ED-4DB2-BD59-A6C34878D82A}">
                    <a16:rowId xmlns:a16="http://schemas.microsoft.com/office/drawing/2014/main" val="4202023949"/>
                  </a:ext>
                </a:extLst>
              </a:tr>
              <a:tr h="368317">
                <a:tc>
                  <a:txBody>
                    <a:bodyPr/>
                    <a:lstStyle/>
                    <a:p>
                      <a:r>
                        <a:rPr lang="en-GB" sz="1200" dirty="0">
                          <a:latin typeface="Arial" panose="020B0604020202020204" pitchFamily="34" charset="0"/>
                          <a:cs typeface="Arial" panose="020B0604020202020204" pitchFamily="34" charset="0"/>
                        </a:rPr>
                        <a:t>History </a:t>
                      </a:r>
                    </a:p>
                  </a:txBody>
                  <a:tcP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Digital IT </a:t>
                      </a:r>
                    </a:p>
                  </a:txBody>
                  <a:tcPr>
                    <a:solidFill>
                      <a:schemeClr val="bg1">
                        <a:lumMod val="95000"/>
                      </a:schemeClr>
                    </a:solidFill>
                  </a:tcPr>
                </a:tc>
                <a:tc>
                  <a:txBody>
                    <a:bodyPr/>
                    <a:lstStyle/>
                    <a:p>
                      <a:r>
                        <a:rPr lang="en-GB" sz="1200" dirty="0">
                          <a:latin typeface="Arial" panose="020B0604020202020204" pitchFamily="34" charset="0"/>
                          <a:cs typeface="Arial" panose="020B0604020202020204" pitchFamily="34" charset="0"/>
                        </a:rPr>
                        <a:t>Sports Studies </a:t>
                      </a:r>
                    </a:p>
                  </a:txBody>
                  <a:tcPr>
                    <a:solidFill>
                      <a:schemeClr val="bg1">
                        <a:lumMod val="95000"/>
                      </a:schemeClr>
                    </a:solidFill>
                  </a:tcPr>
                </a:tc>
                <a:tc>
                  <a:txBody>
                    <a:bodyPr/>
                    <a:lstStyle/>
                    <a:p>
                      <a:r>
                        <a:rPr lang="en-GB" sz="1200" dirty="0">
                          <a:latin typeface="Arial" panose="020B0604020202020204" pitchFamily="34" charset="0"/>
                          <a:cs typeface="Arial" panose="020B0604020202020204" pitchFamily="34" charset="0"/>
                        </a:rPr>
                        <a:t>Catch Up* </a:t>
                      </a:r>
                    </a:p>
                  </a:txBody>
                  <a:tcPr>
                    <a:solidFill>
                      <a:schemeClr val="bg1">
                        <a:lumMod val="95000"/>
                      </a:schemeClr>
                    </a:solidFill>
                  </a:tcPr>
                </a:tc>
                <a:extLst>
                  <a:ext uri="{0D108BD9-81ED-4DB2-BD59-A6C34878D82A}">
                    <a16:rowId xmlns:a16="http://schemas.microsoft.com/office/drawing/2014/main" val="1454656244"/>
                  </a:ext>
                </a:extLst>
              </a:tr>
              <a:tr h="368317">
                <a:tc>
                  <a:txBody>
                    <a:bodyPr/>
                    <a:lstStyle/>
                    <a:p>
                      <a:r>
                        <a:rPr lang="en-GB" sz="1200" dirty="0">
                          <a:latin typeface="Arial" panose="020B0604020202020204" pitchFamily="34" charset="0"/>
                          <a:cs typeface="Arial" panose="020B0604020202020204" pitchFamily="34" charset="0"/>
                        </a:rPr>
                        <a:t>Spanish </a:t>
                      </a:r>
                    </a:p>
                  </a:txBody>
                  <a:tcPr>
                    <a:solidFill>
                      <a:schemeClr val="bg1">
                        <a:lumMod val="85000"/>
                      </a:schemeClr>
                    </a:solidFill>
                  </a:tcPr>
                </a:tc>
                <a:tc>
                  <a:txBody>
                    <a:bodyPr/>
                    <a:lstStyle/>
                    <a:p>
                      <a:r>
                        <a:rPr lang="en-GB" sz="1200" dirty="0">
                          <a:latin typeface="Arial" panose="020B0604020202020204" pitchFamily="34" charset="0"/>
                          <a:cs typeface="Arial" panose="020B0604020202020204" pitchFamily="34" charset="0"/>
                        </a:rPr>
                        <a:t>Design Technology </a:t>
                      </a:r>
                    </a:p>
                  </a:txBody>
                  <a:tcPr>
                    <a:solidFill>
                      <a:schemeClr val="bg1">
                        <a:lumMod val="85000"/>
                      </a:schemeClr>
                    </a:solidFill>
                  </a:tcPr>
                </a:tc>
                <a:tc>
                  <a:txBody>
                    <a:bodyPr/>
                    <a:lstStyle/>
                    <a:p>
                      <a:r>
                        <a:rPr lang="en-GB" sz="1200" dirty="0">
                          <a:latin typeface="Arial" panose="020B0604020202020204" pitchFamily="34" charset="0"/>
                          <a:cs typeface="Arial" panose="020B0604020202020204" pitchFamily="34" charset="0"/>
                        </a:rPr>
                        <a:t>Music </a:t>
                      </a:r>
                    </a:p>
                  </a:txBody>
                  <a:tcPr>
                    <a:solidFill>
                      <a:schemeClr val="bg1">
                        <a:lumMod val="8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010790707"/>
                  </a:ext>
                </a:extLst>
              </a:tr>
              <a:tr h="368317">
                <a:tc>
                  <a:txBody>
                    <a:bodyPr/>
                    <a:lstStyle/>
                    <a:p>
                      <a:r>
                        <a:rPr lang="en-GB" sz="1200" dirty="0">
                          <a:latin typeface="Arial" panose="020B0604020202020204" pitchFamily="34" charset="0"/>
                          <a:cs typeface="Arial" panose="020B0604020202020204" pitchFamily="34" charset="0"/>
                        </a:rPr>
                        <a:t>Citizenship  </a:t>
                      </a:r>
                    </a:p>
                  </a:txBody>
                  <a:tcPr>
                    <a:solidFill>
                      <a:schemeClr val="bg1">
                        <a:lumMod val="95000"/>
                      </a:schemeClr>
                    </a:solidFill>
                  </a:tcPr>
                </a:tc>
                <a:tc>
                  <a:txBody>
                    <a:bodyPr/>
                    <a:lstStyle/>
                    <a:p>
                      <a:r>
                        <a:rPr lang="en-GB" sz="1200" dirty="0">
                          <a:latin typeface="Arial" panose="020B0604020202020204" pitchFamily="34" charset="0"/>
                          <a:cs typeface="Arial" panose="020B0604020202020204" pitchFamily="34" charset="0"/>
                        </a:rPr>
                        <a:t>Photography  </a:t>
                      </a:r>
                    </a:p>
                  </a:txBody>
                  <a:tcPr>
                    <a:solidFill>
                      <a:schemeClr val="bg1">
                        <a:lumMod val="95000"/>
                      </a:schemeClr>
                    </a:solidFill>
                  </a:tcPr>
                </a:tc>
                <a:tc>
                  <a:txBody>
                    <a:bodyPr/>
                    <a:lstStyle/>
                    <a:p>
                      <a:r>
                        <a:rPr lang="en-GB" sz="1200" dirty="0">
                          <a:latin typeface="Arial" panose="020B0604020202020204" pitchFamily="34" charset="0"/>
                          <a:cs typeface="Arial" panose="020B0604020202020204" pitchFamily="34" charset="0"/>
                        </a:rPr>
                        <a:t>Drama </a:t>
                      </a:r>
                    </a:p>
                  </a:txBody>
                  <a:tcPr>
                    <a:solidFill>
                      <a:schemeClr val="bg1">
                        <a:lumMod val="9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2881639720"/>
                  </a:ext>
                </a:extLst>
              </a:tr>
              <a:tr h="368317">
                <a:tc>
                  <a:txBody>
                    <a:bodyPr/>
                    <a:lstStyle/>
                    <a:p>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a:latin typeface="Arial" panose="020B0604020202020204" pitchFamily="34" charset="0"/>
                          <a:cs typeface="Arial" panose="020B0604020202020204" pitchFamily="34" charset="0"/>
                        </a:rPr>
                        <a:t>Graphics </a:t>
                      </a:r>
                    </a:p>
                  </a:txBody>
                  <a:tcPr>
                    <a:solidFill>
                      <a:schemeClr val="bg1">
                        <a:lumMod val="85000"/>
                      </a:schemeClr>
                    </a:solidFill>
                  </a:tcPr>
                </a:tc>
                <a:tc>
                  <a:txBody>
                    <a:bodyPr/>
                    <a:lstStyle/>
                    <a:p>
                      <a:endParaRPr lang="en-GB" dirty="0"/>
                    </a:p>
                  </a:txBody>
                  <a:tcPr>
                    <a:solidFill>
                      <a:schemeClr val="bg1">
                        <a:lumMod val="8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711124293"/>
                  </a:ext>
                </a:extLst>
              </a:tr>
              <a:tr h="368317">
                <a:tc>
                  <a:txBody>
                    <a:bodyPr/>
                    <a:lstStyle/>
                    <a:p>
                      <a:endParaRPr lang="en-GB" sz="12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200" dirty="0">
                          <a:latin typeface="Arial" panose="020B0604020202020204" pitchFamily="34" charset="0"/>
                          <a:cs typeface="Arial" panose="020B0604020202020204" pitchFamily="34" charset="0"/>
                        </a:rPr>
                        <a:t>Hospitality </a:t>
                      </a:r>
                    </a:p>
                  </a:txBody>
                  <a:tcPr>
                    <a:solidFill>
                      <a:schemeClr val="bg1">
                        <a:lumMod val="9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635867662"/>
                  </a:ext>
                </a:extLst>
              </a:tr>
              <a:tr h="368317">
                <a:tc>
                  <a:txBody>
                    <a:bodyPr/>
                    <a:lstStyle/>
                    <a:p>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200" dirty="0">
                          <a:latin typeface="Arial" panose="020B0604020202020204" pitchFamily="34" charset="0"/>
                          <a:cs typeface="Arial" panose="020B0604020202020204" pitchFamily="34" charset="0"/>
                        </a:rPr>
                        <a:t>Child Development </a:t>
                      </a:r>
                    </a:p>
                  </a:txBody>
                  <a:tcPr>
                    <a:solidFill>
                      <a:schemeClr val="bg1">
                        <a:lumMod val="8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448773286"/>
                  </a:ext>
                </a:extLst>
              </a:tr>
              <a:tr h="368317">
                <a:tc>
                  <a:txBody>
                    <a:bodyPr/>
                    <a:lstStyle/>
                    <a:p>
                      <a:endParaRPr lang="en-GB" sz="12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200" dirty="0">
                          <a:latin typeface="Arial" panose="020B0604020202020204" pitchFamily="34" charset="0"/>
                          <a:cs typeface="Arial" panose="020B0604020202020204" pitchFamily="34" charset="0"/>
                        </a:rPr>
                        <a:t>Health and Social Care </a:t>
                      </a:r>
                    </a:p>
                  </a:txBody>
                  <a:tcPr>
                    <a:solidFill>
                      <a:schemeClr val="bg1">
                        <a:lumMod val="9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en-GB" sz="1200" dirty="0">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4091221325"/>
                  </a:ext>
                </a:extLst>
              </a:tr>
            </a:tbl>
          </a:graphicData>
        </a:graphic>
      </p:graphicFrame>
      <p:sp>
        <p:nvSpPr>
          <p:cNvPr id="7" name="TextBox 6">
            <a:extLst>
              <a:ext uri="{FF2B5EF4-FFF2-40B4-BE49-F238E27FC236}">
                <a16:creationId xmlns:a16="http://schemas.microsoft.com/office/drawing/2014/main" id="{56E6414A-6089-47DB-A88D-C9F02D012733}"/>
              </a:ext>
            </a:extLst>
          </p:cNvPr>
          <p:cNvSpPr txBox="1"/>
          <p:nvPr/>
        </p:nvSpPr>
        <p:spPr>
          <a:xfrm>
            <a:off x="233917" y="7492400"/>
            <a:ext cx="5971842" cy="307777"/>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Use the table below to create your own checklist:</a:t>
            </a:r>
          </a:p>
        </p:txBody>
      </p:sp>
      <p:graphicFrame>
        <p:nvGraphicFramePr>
          <p:cNvPr id="8" name="Table 7">
            <a:extLst>
              <a:ext uri="{FF2B5EF4-FFF2-40B4-BE49-F238E27FC236}">
                <a16:creationId xmlns:a16="http://schemas.microsoft.com/office/drawing/2014/main" id="{A784EBB0-3B6B-49A9-BC63-B7B8F22CDA35}"/>
              </a:ext>
            </a:extLst>
          </p:cNvPr>
          <p:cNvGraphicFramePr>
            <a:graphicFrameLocks noGrp="1"/>
          </p:cNvGraphicFramePr>
          <p:nvPr>
            <p:extLst>
              <p:ext uri="{D42A27DB-BD31-4B8C-83A1-F6EECF244321}">
                <p14:modId xmlns:p14="http://schemas.microsoft.com/office/powerpoint/2010/main" val="3426869980"/>
              </p:ext>
            </p:extLst>
          </p:nvPr>
        </p:nvGraphicFramePr>
        <p:xfrm>
          <a:off x="226577" y="4627480"/>
          <a:ext cx="5979182" cy="2911123"/>
        </p:xfrm>
        <a:graphic>
          <a:graphicData uri="http://schemas.openxmlformats.org/drawingml/2006/table">
            <a:tbl>
              <a:tblPr firstRow="1" bandRow="1">
                <a:tableStyleId>{5C22544A-7EE6-4342-B048-85BDC9FD1C3A}</a:tableStyleId>
              </a:tblPr>
              <a:tblGrid>
                <a:gridCol w="1058925">
                  <a:extLst>
                    <a:ext uri="{9D8B030D-6E8A-4147-A177-3AD203B41FA5}">
                      <a16:colId xmlns:a16="http://schemas.microsoft.com/office/drawing/2014/main" val="3841149860"/>
                    </a:ext>
                  </a:extLst>
                </a:gridCol>
                <a:gridCol w="919060">
                  <a:extLst>
                    <a:ext uri="{9D8B030D-6E8A-4147-A177-3AD203B41FA5}">
                      <a16:colId xmlns:a16="http://schemas.microsoft.com/office/drawing/2014/main" val="574943775"/>
                    </a:ext>
                  </a:extLst>
                </a:gridCol>
                <a:gridCol w="1140058">
                  <a:extLst>
                    <a:ext uri="{9D8B030D-6E8A-4147-A177-3AD203B41FA5}">
                      <a16:colId xmlns:a16="http://schemas.microsoft.com/office/drawing/2014/main" val="2617961844"/>
                    </a:ext>
                  </a:extLst>
                </a:gridCol>
                <a:gridCol w="1353181">
                  <a:extLst>
                    <a:ext uri="{9D8B030D-6E8A-4147-A177-3AD203B41FA5}">
                      <a16:colId xmlns:a16="http://schemas.microsoft.com/office/drawing/2014/main" val="24299914"/>
                    </a:ext>
                  </a:extLst>
                </a:gridCol>
                <a:gridCol w="1507958">
                  <a:extLst>
                    <a:ext uri="{9D8B030D-6E8A-4147-A177-3AD203B41FA5}">
                      <a16:colId xmlns:a16="http://schemas.microsoft.com/office/drawing/2014/main" val="1411074450"/>
                    </a:ext>
                  </a:extLst>
                </a:gridCol>
              </a:tblGrid>
              <a:tr h="314952">
                <a:tc>
                  <a:txBody>
                    <a:bodyPr/>
                    <a:lstStyle/>
                    <a:p>
                      <a:pPr algn="ctr"/>
                      <a:r>
                        <a:rPr lang="en-GB" dirty="0"/>
                        <a:t>Monday</a:t>
                      </a:r>
                    </a:p>
                  </a:txBody>
                  <a:tcPr>
                    <a:solidFill>
                      <a:srgbClr val="970D34"/>
                    </a:solidFill>
                  </a:tcPr>
                </a:tc>
                <a:tc>
                  <a:txBody>
                    <a:bodyPr/>
                    <a:lstStyle/>
                    <a:p>
                      <a:pPr algn="ctr"/>
                      <a:r>
                        <a:rPr lang="en-GB" dirty="0"/>
                        <a:t>Tuesday </a:t>
                      </a:r>
                    </a:p>
                  </a:txBody>
                  <a:tcPr>
                    <a:solidFill>
                      <a:srgbClr val="970D34"/>
                    </a:solidFill>
                  </a:tcPr>
                </a:tc>
                <a:tc>
                  <a:txBody>
                    <a:bodyPr/>
                    <a:lstStyle/>
                    <a:p>
                      <a:pPr algn="ctr"/>
                      <a:r>
                        <a:rPr lang="en-GB" dirty="0"/>
                        <a:t>Wednesday </a:t>
                      </a:r>
                    </a:p>
                  </a:txBody>
                  <a:tcPr>
                    <a:solidFill>
                      <a:srgbClr val="970D34"/>
                    </a:solidFill>
                  </a:tcPr>
                </a:tc>
                <a:tc>
                  <a:txBody>
                    <a:bodyPr/>
                    <a:lstStyle/>
                    <a:p>
                      <a:pPr algn="ctr"/>
                      <a:r>
                        <a:rPr lang="en-GB" dirty="0"/>
                        <a:t>Thursday </a:t>
                      </a:r>
                    </a:p>
                  </a:txBody>
                  <a:tcPr>
                    <a:solidFill>
                      <a:srgbClr val="970D34"/>
                    </a:solidFill>
                  </a:tcPr>
                </a:tc>
                <a:tc>
                  <a:txBody>
                    <a:bodyPr/>
                    <a:lstStyle/>
                    <a:p>
                      <a:pPr algn="ctr"/>
                      <a:r>
                        <a:rPr lang="en-GB" dirty="0"/>
                        <a:t>Friday </a:t>
                      </a:r>
                    </a:p>
                  </a:txBody>
                  <a:tcPr>
                    <a:solidFill>
                      <a:srgbClr val="970D34"/>
                    </a:solidFill>
                  </a:tcPr>
                </a:tc>
                <a:extLst>
                  <a:ext uri="{0D108BD9-81ED-4DB2-BD59-A6C34878D82A}">
                    <a16:rowId xmlns:a16="http://schemas.microsoft.com/office/drawing/2014/main" val="861678281"/>
                  </a:ext>
                </a:extLst>
              </a:tr>
              <a:tr h="314952">
                <a:tc gridSpan="5">
                  <a:txBody>
                    <a:bodyPr/>
                    <a:lstStyle/>
                    <a:p>
                      <a:pPr algn="ctr"/>
                      <a:r>
                        <a:rPr lang="en-GB" b="1" dirty="0"/>
                        <a:t>Form Time </a:t>
                      </a:r>
                    </a:p>
                  </a:txBody>
                  <a:tcPr>
                    <a:solidFill>
                      <a:schemeClr val="bg1">
                        <a:lumMod val="95000"/>
                      </a:schemeClr>
                    </a:solidFill>
                  </a:tcPr>
                </a:tc>
                <a:tc hMerge="1">
                  <a:txBody>
                    <a:bodyPr/>
                    <a:lstStyle/>
                    <a:p>
                      <a:pPr algn="ctr"/>
                      <a:endParaRPr lang="en-GB" b="1" dirty="0"/>
                    </a:p>
                  </a:txBody>
                  <a:tcPr>
                    <a:solidFill>
                      <a:schemeClr val="bg1">
                        <a:lumMod val="95000"/>
                      </a:schemeClr>
                    </a:solidFill>
                  </a:tcPr>
                </a:tc>
                <a:tc hMerge="1">
                  <a:txBody>
                    <a:bodyPr/>
                    <a:lstStyle/>
                    <a:p>
                      <a:pPr algn="ctr"/>
                      <a:endParaRPr lang="en-GB" b="1" dirty="0"/>
                    </a:p>
                  </a:txBody>
                  <a:tcPr>
                    <a:solidFill>
                      <a:schemeClr val="bg1">
                        <a:lumMod val="95000"/>
                      </a:schemeClr>
                    </a:solidFill>
                  </a:tcPr>
                </a:tc>
                <a:tc hMerge="1">
                  <a:txBody>
                    <a:bodyPr/>
                    <a:lstStyle/>
                    <a:p>
                      <a:pPr algn="ctr"/>
                      <a:endParaRPr lang="en-GB" dirty="0"/>
                    </a:p>
                  </a:txBody>
                  <a:tcPr>
                    <a:solidFill>
                      <a:schemeClr val="bg1">
                        <a:lumMod val="95000"/>
                      </a:schemeClr>
                    </a:solidFill>
                  </a:tcPr>
                </a:tc>
                <a:tc hMerge="1">
                  <a:txBody>
                    <a:bodyPr/>
                    <a:lstStyle/>
                    <a:p>
                      <a:pPr algn="ctr"/>
                      <a:endParaRPr lang="en-GB" dirty="0"/>
                    </a:p>
                  </a:txBody>
                  <a:tcPr>
                    <a:solidFill>
                      <a:schemeClr val="bg1">
                        <a:lumMod val="95000"/>
                      </a:schemeClr>
                    </a:solidFill>
                  </a:tcPr>
                </a:tc>
                <a:extLst>
                  <a:ext uri="{0D108BD9-81ED-4DB2-BD59-A6C34878D82A}">
                    <a16:rowId xmlns:a16="http://schemas.microsoft.com/office/drawing/2014/main" val="3229288699"/>
                  </a:ext>
                </a:extLst>
              </a:tr>
              <a:tr h="314952">
                <a:tc>
                  <a:txBody>
                    <a:bodyPr/>
                    <a:lstStyle/>
                    <a:p>
                      <a:pPr algn="ctr"/>
                      <a:r>
                        <a:rPr lang="en-GB" b="1" dirty="0"/>
                        <a:t>English </a:t>
                      </a:r>
                    </a:p>
                  </a:txBody>
                  <a:tcPr>
                    <a:solidFill>
                      <a:schemeClr val="bg1">
                        <a:lumMod val="85000"/>
                      </a:schemeClr>
                    </a:solidFill>
                  </a:tcPr>
                </a:tc>
                <a:tc>
                  <a:txBody>
                    <a:bodyPr/>
                    <a:lstStyle/>
                    <a:p>
                      <a:pPr algn="ctr"/>
                      <a:r>
                        <a:rPr lang="en-GB" b="1" dirty="0"/>
                        <a:t>Science </a:t>
                      </a:r>
                    </a:p>
                  </a:txBody>
                  <a:tcPr>
                    <a:solidFill>
                      <a:schemeClr val="bg1">
                        <a:lumMod val="85000"/>
                      </a:schemeClr>
                    </a:solidFill>
                  </a:tcPr>
                </a:tc>
                <a:tc>
                  <a:txBody>
                    <a:bodyPr/>
                    <a:lstStyle/>
                    <a:p>
                      <a:pPr algn="ctr"/>
                      <a:r>
                        <a:rPr lang="en-GB" b="1" dirty="0"/>
                        <a:t>Maths </a:t>
                      </a:r>
                    </a:p>
                  </a:txBody>
                  <a:tcPr>
                    <a:solidFill>
                      <a:schemeClr val="bg1">
                        <a:lumMod val="85000"/>
                      </a:schemeClr>
                    </a:solidFill>
                  </a:tcPr>
                </a:tc>
                <a:tc>
                  <a:txBody>
                    <a:bodyPr/>
                    <a:lstStyle/>
                    <a:p>
                      <a:pPr algn="ctr"/>
                      <a:endParaRPr lang="en-GB" dirty="0"/>
                    </a:p>
                  </a:txBody>
                  <a:tcPr>
                    <a:solidFill>
                      <a:schemeClr val="bg1">
                        <a:lumMod val="85000"/>
                      </a:schemeClr>
                    </a:solidFill>
                  </a:tcPr>
                </a:tc>
                <a:tc>
                  <a:txBody>
                    <a:bodyPr/>
                    <a:lstStyle/>
                    <a:p>
                      <a:pPr algn="ctr"/>
                      <a:endParaRPr lang="en-GB" dirty="0"/>
                    </a:p>
                  </a:txBody>
                  <a:tcPr>
                    <a:solidFill>
                      <a:schemeClr val="bg1">
                        <a:lumMod val="85000"/>
                      </a:schemeClr>
                    </a:solidFill>
                  </a:tcPr>
                </a:tc>
                <a:extLst>
                  <a:ext uri="{0D108BD9-81ED-4DB2-BD59-A6C34878D82A}">
                    <a16:rowId xmlns:a16="http://schemas.microsoft.com/office/drawing/2014/main" val="1258683093"/>
                  </a:ext>
                </a:extLst>
              </a:tr>
              <a:tr h="314952">
                <a:tc gridSpan="5">
                  <a:txBody>
                    <a:bodyPr/>
                    <a:lstStyle/>
                    <a:p>
                      <a:pPr algn="ctr"/>
                      <a:r>
                        <a:rPr lang="en-GB" dirty="0">
                          <a:latin typeface="Arial" panose="020B0604020202020204" pitchFamily="34" charset="0"/>
                          <a:cs typeface="Arial" panose="020B0604020202020204" pitchFamily="34" charset="0"/>
                        </a:rPr>
                        <a:t>Break</a:t>
                      </a:r>
                    </a:p>
                  </a:txBody>
                  <a:tcPr>
                    <a:solidFill>
                      <a:schemeClr val="bg1">
                        <a:lumMod val="95000"/>
                      </a:schemeClr>
                    </a:solidFill>
                  </a:tcPr>
                </a:tc>
                <a:tc hMerge="1">
                  <a:txBody>
                    <a:bodyPr/>
                    <a:lstStyle/>
                    <a:p>
                      <a:pPr algn="ctr"/>
                      <a:endParaRPr lang="en-GB"/>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extLst>
                  <a:ext uri="{0D108BD9-81ED-4DB2-BD59-A6C34878D82A}">
                    <a16:rowId xmlns:a16="http://schemas.microsoft.com/office/drawing/2014/main" val="3594706379"/>
                  </a:ext>
                </a:extLst>
              </a:tr>
              <a:tr h="314952">
                <a:tc>
                  <a:txBody>
                    <a:bodyPr/>
                    <a:lstStyle/>
                    <a:p>
                      <a:pPr algn="ctr"/>
                      <a:r>
                        <a:rPr lang="en-GB" b="1" dirty="0"/>
                        <a:t>English </a:t>
                      </a:r>
                    </a:p>
                  </a:txBody>
                  <a:tcPr>
                    <a:solidFill>
                      <a:schemeClr val="bg1">
                        <a:lumMod val="85000"/>
                      </a:schemeClr>
                    </a:solidFill>
                  </a:tcPr>
                </a:tc>
                <a:tc>
                  <a:txBody>
                    <a:bodyPr/>
                    <a:lstStyle/>
                    <a:p>
                      <a:pPr algn="ctr"/>
                      <a:r>
                        <a:rPr lang="en-GB" b="1" dirty="0"/>
                        <a:t>Science </a:t>
                      </a:r>
                    </a:p>
                  </a:txBody>
                  <a:tcPr>
                    <a:solidFill>
                      <a:schemeClr val="bg1">
                        <a:lumMod val="85000"/>
                      </a:schemeClr>
                    </a:solidFill>
                  </a:tcPr>
                </a:tc>
                <a:tc>
                  <a:txBody>
                    <a:bodyPr/>
                    <a:lstStyle/>
                    <a:p>
                      <a:pPr algn="ctr"/>
                      <a:r>
                        <a:rPr lang="en-GB" b="1" dirty="0"/>
                        <a:t>Maths </a:t>
                      </a:r>
                    </a:p>
                  </a:txBody>
                  <a:tcPr>
                    <a:solidFill>
                      <a:schemeClr val="bg1">
                        <a:lumMod val="85000"/>
                      </a:schemeClr>
                    </a:solidFill>
                  </a:tcPr>
                </a:tc>
                <a:tc>
                  <a:txBody>
                    <a:bodyPr/>
                    <a:lstStyle/>
                    <a:p>
                      <a:pPr algn="ctr"/>
                      <a:endParaRPr lang="en-GB" dirty="0"/>
                    </a:p>
                  </a:txBody>
                  <a:tcPr>
                    <a:solidFill>
                      <a:schemeClr val="bg1">
                        <a:lumMod val="85000"/>
                      </a:schemeClr>
                    </a:solidFill>
                  </a:tcPr>
                </a:tc>
                <a:tc>
                  <a:txBody>
                    <a:bodyPr/>
                    <a:lstStyle/>
                    <a:p>
                      <a:pPr algn="ctr"/>
                      <a:endParaRPr lang="en-GB" dirty="0"/>
                    </a:p>
                  </a:txBody>
                  <a:tcPr>
                    <a:solidFill>
                      <a:schemeClr val="bg1">
                        <a:lumMod val="85000"/>
                      </a:schemeClr>
                    </a:solidFill>
                  </a:tcPr>
                </a:tc>
                <a:extLst>
                  <a:ext uri="{0D108BD9-81ED-4DB2-BD59-A6C34878D82A}">
                    <a16:rowId xmlns:a16="http://schemas.microsoft.com/office/drawing/2014/main" val="3286691503"/>
                  </a:ext>
                </a:extLst>
              </a:tr>
              <a:tr h="391507">
                <a:tc gridSpan="5">
                  <a:txBody>
                    <a:bodyPr/>
                    <a:lstStyle/>
                    <a:p>
                      <a:pPr algn="ctr"/>
                      <a:r>
                        <a:rPr lang="en-GB" dirty="0"/>
                        <a:t>Lunch</a:t>
                      </a:r>
                    </a:p>
                  </a:txBody>
                  <a:tcPr>
                    <a:solidFill>
                      <a:schemeClr val="bg1">
                        <a:lumMod val="95000"/>
                      </a:schemeClr>
                    </a:solidFill>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extLst>
                  <a:ext uri="{0D108BD9-81ED-4DB2-BD59-A6C34878D82A}">
                    <a16:rowId xmlns:a16="http://schemas.microsoft.com/office/drawing/2014/main" val="1401893559"/>
                  </a:ext>
                </a:extLst>
              </a:tr>
              <a:tr h="314952">
                <a:tc>
                  <a:txBody>
                    <a:bodyPr/>
                    <a:lstStyle/>
                    <a:p>
                      <a:pPr algn="ctr"/>
                      <a:r>
                        <a:rPr lang="en-GB" b="1" dirty="0"/>
                        <a:t>Maths </a:t>
                      </a:r>
                    </a:p>
                  </a:txBody>
                  <a:tcPr>
                    <a:solidFill>
                      <a:schemeClr val="bg1">
                        <a:lumMod val="85000"/>
                      </a:schemeClr>
                    </a:solidFill>
                  </a:tcPr>
                </a:tc>
                <a:tc>
                  <a:txBody>
                    <a:bodyPr/>
                    <a:lstStyle/>
                    <a:p>
                      <a:pPr algn="ctr"/>
                      <a:r>
                        <a:rPr lang="en-GB" b="1" dirty="0"/>
                        <a:t>English </a:t>
                      </a:r>
                    </a:p>
                  </a:txBody>
                  <a:tcPr>
                    <a:solidFill>
                      <a:schemeClr val="bg1">
                        <a:lumMod val="85000"/>
                      </a:schemeClr>
                    </a:solidFill>
                  </a:tcPr>
                </a:tc>
                <a:tc>
                  <a:txBody>
                    <a:bodyPr/>
                    <a:lstStyle/>
                    <a:p>
                      <a:pPr algn="ctr"/>
                      <a:r>
                        <a:rPr lang="en-GB" b="1" dirty="0"/>
                        <a:t>Science</a:t>
                      </a:r>
                    </a:p>
                  </a:txBody>
                  <a:tcPr>
                    <a:solidFill>
                      <a:schemeClr val="bg1">
                        <a:lumMod val="85000"/>
                      </a:schemeClr>
                    </a:solidFill>
                  </a:tcPr>
                </a:tc>
                <a:tc>
                  <a:txBody>
                    <a:bodyPr/>
                    <a:lstStyle/>
                    <a:p>
                      <a:pPr algn="ctr"/>
                      <a:endParaRPr lang="en-GB" dirty="0"/>
                    </a:p>
                  </a:txBody>
                  <a:tcPr>
                    <a:solidFill>
                      <a:schemeClr val="bg1">
                        <a:lumMod val="85000"/>
                      </a:schemeClr>
                    </a:solidFill>
                  </a:tcPr>
                </a:tc>
                <a:tc>
                  <a:txBody>
                    <a:bodyPr/>
                    <a:lstStyle/>
                    <a:p>
                      <a:pPr algn="ctr"/>
                      <a:endParaRPr lang="en-GB" dirty="0"/>
                    </a:p>
                  </a:txBody>
                  <a:tcPr>
                    <a:solidFill>
                      <a:schemeClr val="bg1">
                        <a:lumMod val="85000"/>
                      </a:schemeClr>
                    </a:solidFill>
                  </a:tcPr>
                </a:tc>
                <a:extLst>
                  <a:ext uri="{0D108BD9-81ED-4DB2-BD59-A6C34878D82A}">
                    <a16:rowId xmlns:a16="http://schemas.microsoft.com/office/drawing/2014/main" val="4098930015"/>
                  </a:ext>
                </a:extLst>
              </a:tr>
              <a:tr h="314952">
                <a:tc gridSpan="5">
                  <a:txBody>
                    <a:bodyPr/>
                    <a:lstStyle/>
                    <a:p>
                      <a:pPr algn="ctr"/>
                      <a:r>
                        <a:rPr lang="en-GB" dirty="0"/>
                        <a:t>Break </a:t>
                      </a:r>
                    </a:p>
                  </a:txBody>
                  <a:tcPr>
                    <a:solidFill>
                      <a:schemeClr val="bg1">
                        <a:lumMod val="95000"/>
                      </a:schemeClr>
                    </a:solidFill>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extLst>
                  <a:ext uri="{0D108BD9-81ED-4DB2-BD59-A6C34878D82A}">
                    <a16:rowId xmlns:a16="http://schemas.microsoft.com/office/drawing/2014/main" val="2516614749"/>
                  </a:ext>
                </a:extLst>
              </a:tr>
              <a:tr h="314952">
                <a:tc>
                  <a:txBody>
                    <a:bodyPr/>
                    <a:lstStyle/>
                    <a:p>
                      <a:pPr algn="ctr"/>
                      <a:r>
                        <a:rPr lang="en-GB" b="1" dirty="0"/>
                        <a:t>Maths </a:t>
                      </a:r>
                    </a:p>
                  </a:txBody>
                  <a:tcPr>
                    <a:solidFill>
                      <a:schemeClr val="bg1">
                        <a:lumMod val="85000"/>
                      </a:schemeClr>
                    </a:solidFill>
                  </a:tcPr>
                </a:tc>
                <a:tc>
                  <a:txBody>
                    <a:bodyPr/>
                    <a:lstStyle/>
                    <a:p>
                      <a:pPr algn="ctr"/>
                      <a:r>
                        <a:rPr lang="en-GB" b="1" dirty="0"/>
                        <a:t>English </a:t>
                      </a:r>
                    </a:p>
                  </a:txBody>
                  <a:tcPr>
                    <a:solidFill>
                      <a:schemeClr val="bg1">
                        <a:lumMod val="85000"/>
                      </a:schemeClr>
                    </a:solidFill>
                  </a:tcPr>
                </a:tc>
                <a:tc>
                  <a:txBody>
                    <a:bodyPr/>
                    <a:lstStyle/>
                    <a:p>
                      <a:pPr algn="ctr"/>
                      <a:r>
                        <a:rPr lang="en-GB" b="1" dirty="0"/>
                        <a:t>Science </a:t>
                      </a:r>
                    </a:p>
                  </a:txBody>
                  <a:tcPr>
                    <a:solidFill>
                      <a:schemeClr val="bg1">
                        <a:lumMod val="85000"/>
                      </a:schemeClr>
                    </a:solidFill>
                  </a:tcPr>
                </a:tc>
                <a:tc>
                  <a:txBody>
                    <a:bodyPr/>
                    <a:lstStyle/>
                    <a:p>
                      <a:pPr algn="ctr"/>
                      <a:endParaRPr lang="en-GB" dirty="0"/>
                    </a:p>
                  </a:txBody>
                  <a:tcPr>
                    <a:solidFill>
                      <a:schemeClr val="bg1">
                        <a:lumMod val="85000"/>
                      </a:schemeClr>
                    </a:solidFill>
                  </a:tcPr>
                </a:tc>
                <a:tc>
                  <a:txBody>
                    <a:bodyPr/>
                    <a:lstStyle/>
                    <a:p>
                      <a:pPr algn="ctr"/>
                      <a:endParaRPr lang="en-GB" dirty="0"/>
                    </a:p>
                  </a:txBody>
                  <a:tcPr>
                    <a:solidFill>
                      <a:schemeClr val="bg1">
                        <a:lumMod val="85000"/>
                      </a:schemeClr>
                    </a:solidFill>
                  </a:tcPr>
                </a:tc>
                <a:extLst>
                  <a:ext uri="{0D108BD9-81ED-4DB2-BD59-A6C34878D82A}">
                    <a16:rowId xmlns:a16="http://schemas.microsoft.com/office/drawing/2014/main" val="3244058960"/>
                  </a:ext>
                </a:extLst>
              </a:tr>
            </a:tbl>
          </a:graphicData>
        </a:graphic>
      </p:graphicFrame>
      <p:sp>
        <p:nvSpPr>
          <p:cNvPr id="10" name="TextBox 9">
            <a:extLst>
              <a:ext uri="{FF2B5EF4-FFF2-40B4-BE49-F238E27FC236}">
                <a16:creationId xmlns:a16="http://schemas.microsoft.com/office/drawing/2014/main" id="{8913F418-9464-45C6-B9DA-6020BA69DCB3}"/>
              </a:ext>
            </a:extLst>
          </p:cNvPr>
          <p:cNvSpPr txBox="1"/>
          <p:nvPr/>
        </p:nvSpPr>
        <p:spPr>
          <a:xfrm>
            <a:off x="147552" y="169885"/>
            <a:ext cx="3866596" cy="307777"/>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Highlight the options you study: </a:t>
            </a:r>
          </a:p>
        </p:txBody>
      </p:sp>
      <p:sp>
        <p:nvSpPr>
          <p:cNvPr id="14" name="TextBox 13">
            <a:extLst>
              <a:ext uri="{FF2B5EF4-FFF2-40B4-BE49-F238E27FC236}">
                <a16:creationId xmlns:a16="http://schemas.microsoft.com/office/drawing/2014/main" id="{76FDF6F9-4C2A-47B1-B11A-3875CF920909}"/>
              </a:ext>
            </a:extLst>
          </p:cNvPr>
          <p:cNvSpPr txBox="1"/>
          <p:nvPr/>
        </p:nvSpPr>
        <p:spPr>
          <a:xfrm>
            <a:off x="147552" y="4027142"/>
            <a:ext cx="6998983" cy="584775"/>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You have a *Catch up Slot on Friday  if you do 3  in 1 column  </a:t>
            </a:r>
          </a:p>
          <a:p>
            <a:endParaRPr lang="en-GB" sz="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Using the information you have highlighted above to complete this timetable: </a:t>
            </a:r>
          </a:p>
        </p:txBody>
      </p:sp>
      <p:sp>
        <p:nvSpPr>
          <p:cNvPr id="9" name="TextBox 8">
            <a:extLst>
              <a:ext uri="{FF2B5EF4-FFF2-40B4-BE49-F238E27FC236}">
                <a16:creationId xmlns:a16="http://schemas.microsoft.com/office/drawing/2014/main" id="{E5210D16-54A6-4918-89B5-11244A3C7E5A}"/>
              </a:ext>
            </a:extLst>
          </p:cNvPr>
          <p:cNvSpPr txBox="1"/>
          <p:nvPr/>
        </p:nvSpPr>
        <p:spPr>
          <a:xfrm>
            <a:off x="5008970" y="123150"/>
            <a:ext cx="1677729" cy="369332"/>
          </a:xfrm>
          <a:prstGeom prst="rect">
            <a:avLst/>
          </a:prstGeom>
          <a:solidFill>
            <a:srgbClr val="990033"/>
          </a:solid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Year 10  </a:t>
            </a:r>
          </a:p>
        </p:txBody>
      </p:sp>
    </p:spTree>
    <p:extLst>
      <p:ext uri="{BB962C8B-B14F-4D97-AF65-F5344CB8AC3E}">
        <p14:creationId xmlns:p14="http://schemas.microsoft.com/office/powerpoint/2010/main" val="37044705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837</TotalTime>
  <Words>472</Words>
  <Application>Microsoft Office PowerPoint</Application>
  <PresentationFormat>Widescreen</PresentationFormat>
  <Paragraphs>94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Malgun Gothic</vt: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Sharples</dc:creator>
  <cp:lastModifiedBy>Helen Sharples</cp:lastModifiedBy>
  <cp:revision>36</cp:revision>
  <cp:lastPrinted>2021-02-01T10:14:48Z</cp:lastPrinted>
  <dcterms:created xsi:type="dcterms:W3CDTF">2021-02-01T09:51:22Z</dcterms:created>
  <dcterms:modified xsi:type="dcterms:W3CDTF">2021-02-05T09:28:25Z</dcterms:modified>
</cp:coreProperties>
</file>